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Ex2.xml" ContentType="application/vnd.ms-office.chartex+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75" r:id="rId5"/>
    <p:sldId id="334" r:id="rId6"/>
    <p:sldId id="335" r:id="rId7"/>
    <p:sldId id="336" r:id="rId8"/>
    <p:sldId id="304" r:id="rId9"/>
    <p:sldId id="311" r:id="rId10"/>
    <p:sldId id="310" r:id="rId11"/>
    <p:sldId id="319" r:id="rId12"/>
    <p:sldId id="315" r:id="rId13"/>
    <p:sldId id="301" r:id="rId14"/>
    <p:sldId id="302" r:id="rId15"/>
    <p:sldId id="356" r:id="rId16"/>
    <p:sldId id="354" r:id="rId17"/>
    <p:sldId id="350" r:id="rId18"/>
    <p:sldId id="352" r:id="rId19"/>
    <p:sldId id="351"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55" r:id="rId33"/>
    <p:sldId id="349" r:id="rId34"/>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Title" id="{CAD3EA9D-3F2A-3146-A1EA-35F0BFDD79A0}">
          <p14:sldIdLst>
            <p14:sldId id="275"/>
            <p14:sldId id="334"/>
            <p14:sldId id="335"/>
            <p14:sldId id="336"/>
            <p14:sldId id="304"/>
            <p14:sldId id="311"/>
            <p14:sldId id="310"/>
            <p14:sldId id="319"/>
            <p14:sldId id="315"/>
            <p14:sldId id="301"/>
            <p14:sldId id="302"/>
            <p14:sldId id="356"/>
            <p14:sldId id="354"/>
            <p14:sldId id="350"/>
            <p14:sldId id="352"/>
            <p14:sldId id="351"/>
            <p14:sldId id="337"/>
            <p14:sldId id="338"/>
            <p14:sldId id="339"/>
            <p14:sldId id="340"/>
            <p14:sldId id="341"/>
            <p14:sldId id="342"/>
            <p14:sldId id="343"/>
            <p14:sldId id="344"/>
            <p14:sldId id="345"/>
            <p14:sldId id="346"/>
            <p14:sldId id="347"/>
            <p14:sldId id="348"/>
            <p14:sldId id="355"/>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ghard, Uta" initials="BU" lastIdx="16" clrIdx="0">
    <p:extLst>
      <p:ext uri="{19B8F6BF-5375-455C-9EA6-DF929625EA0E}">
        <p15:presenceInfo xmlns:p15="http://schemas.microsoft.com/office/powerpoint/2012/main" userId="S-1-5-21-3617743424-2264104643-3755661423-12767" providerId="AD"/>
      </p:ext>
    </p:extLst>
  </p:cmAuthor>
  <p:cmAuthor id="2" name="Fritz, Markus" initials="FM" lastIdx="12" clrIdx="1">
    <p:extLst>
      <p:ext uri="{19B8F6BF-5375-455C-9EA6-DF929625EA0E}">
        <p15:presenceInfo xmlns:p15="http://schemas.microsoft.com/office/powerpoint/2012/main" userId="S-1-5-21-3617743424-2264104643-3755661423-18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8"/>
    <a:srgbClr val="38A781"/>
    <a:srgbClr val="F8A932"/>
    <a:srgbClr val="484D98"/>
    <a:srgbClr val="72A4D6"/>
    <a:srgbClr val="C91655"/>
    <a:srgbClr val="56BAA2"/>
    <a:srgbClr val="B0DCCC"/>
    <a:srgbClr val="E6F3F1"/>
    <a:srgbClr val="E4E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9"/>
    <p:restoredTop sz="66216" autoAdjust="0"/>
  </p:normalViewPr>
  <p:slideViewPr>
    <p:cSldViewPr snapToObjects="1">
      <p:cViewPr varScale="1">
        <p:scale>
          <a:sx n="54" d="100"/>
          <a:sy n="54" d="100"/>
        </p:scale>
        <p:origin x="236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Arbeitsblatt5.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frm\Desktop\Projekte\Path2LC\Path2LC_Monitoring_summary_21&amp;22.xlsx" TargetMode="External"/><Relationship Id="rId4" Type="http://schemas.openxmlformats.org/officeDocument/2006/relationships/themeOverride" Target="../theme/themeOverride4.xml"/></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frm\Desktop\Projekte\Path2LC\Path2LC_Monitoring_summary_21&amp;22.xlsx" TargetMode="External"/><Relationship Id="rId4"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27-445A-BA95-947AFA1E63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27-445A-BA95-947AFA1E63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27-445A-BA95-947AFA1E630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Charts!$B$3:$B$5</c:f>
              <c:strCache>
                <c:ptCount val="3"/>
                <c:pt idx="0">
                  <c:v>Measures in SECAP</c:v>
                </c:pt>
                <c:pt idx="1">
                  <c:v>Measures not in SECAP</c:v>
                </c:pt>
                <c:pt idx="2">
                  <c:v>Not specified</c:v>
                </c:pt>
              </c:strCache>
            </c:strRef>
          </c:cat>
          <c:val>
            <c:numRef>
              <c:f>Charts!$C$3:$C$5</c:f>
              <c:numCache>
                <c:formatCode>General</c:formatCode>
                <c:ptCount val="3"/>
                <c:pt idx="0">
                  <c:v>258</c:v>
                </c:pt>
                <c:pt idx="1">
                  <c:v>44</c:v>
                </c:pt>
                <c:pt idx="2">
                  <c:v>49</c:v>
                </c:pt>
              </c:numCache>
            </c:numRef>
          </c:val>
          <c:extLst>
            <c:ext xmlns:c16="http://schemas.microsoft.com/office/drawing/2014/chart" uri="{C3380CC4-5D6E-409C-BE32-E72D297353CC}">
              <c16:uniqueId val="{00000006-E527-445A-BA95-947AFA1E630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9525">
                <a:solidFill>
                  <a:schemeClr val="lt1"/>
                </a:solidFill>
              </a:ln>
              <a:effectLst/>
            </c:spPr>
            <c:extLst>
              <c:ext xmlns:c16="http://schemas.microsoft.com/office/drawing/2014/chart" uri="{C3380CC4-5D6E-409C-BE32-E72D297353CC}">
                <c16:uniqueId val="{00000001-E316-4FCB-BACF-BB7D77DD31F9}"/>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E316-4FCB-BACF-BB7D77DD31F9}"/>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E316-4FCB-BACF-BB7D77DD31F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Charts!$M$2:$M$4</c:f>
              <c:strCache>
                <c:ptCount val="3"/>
                <c:pt idx="0">
                  <c:v>complete</c:v>
                </c:pt>
                <c:pt idx="1">
                  <c:v>partial</c:v>
                </c:pt>
                <c:pt idx="2">
                  <c:v>Other</c:v>
                </c:pt>
              </c:strCache>
            </c:strRef>
          </c:cat>
          <c:val>
            <c:numRef>
              <c:f>Charts!$N$2:$N$4</c:f>
              <c:numCache>
                <c:formatCode>General</c:formatCode>
                <c:ptCount val="3"/>
                <c:pt idx="0">
                  <c:v>116</c:v>
                </c:pt>
                <c:pt idx="1">
                  <c:v>175</c:v>
                </c:pt>
                <c:pt idx="2">
                  <c:v>60</c:v>
                </c:pt>
              </c:numCache>
            </c:numRef>
          </c:val>
          <c:extLst>
            <c:ext xmlns:c16="http://schemas.microsoft.com/office/drawing/2014/chart" uri="{C3380CC4-5D6E-409C-BE32-E72D297353CC}">
              <c16:uniqueId val="{00000006-E316-4FCB-BACF-BB7D77DD31F9}"/>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6014281615607762"/>
          <c:y val="0.43420189252659208"/>
          <c:w val="0.28702293552148028"/>
          <c:h val="0.47370147810471058"/>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smtClean="0"/>
              <a:t>Implementation </a:t>
            </a:r>
            <a:r>
              <a:rPr lang="de-DE" dirty="0" err="1" smtClean="0"/>
              <a:t>year</a:t>
            </a:r>
            <a:r>
              <a:rPr lang="de-DE" dirty="0" smtClean="0"/>
              <a:t> </a:t>
            </a:r>
            <a:r>
              <a:rPr lang="de-DE" dirty="0" err="1" smtClean="0"/>
              <a:t>of</a:t>
            </a:r>
            <a:r>
              <a:rPr lang="de-DE" dirty="0" smtClean="0"/>
              <a:t> </a:t>
            </a:r>
            <a:r>
              <a:rPr lang="de-DE" dirty="0" err="1" smtClean="0"/>
              <a:t>implemented</a:t>
            </a:r>
            <a:r>
              <a:rPr lang="de-DE" dirty="0" smtClean="0"/>
              <a:t> </a:t>
            </a:r>
            <a:r>
              <a:rPr lang="de-DE" dirty="0" err="1"/>
              <a:t>m</a:t>
            </a:r>
            <a:r>
              <a:rPr lang="de-DE" dirty="0" err="1" smtClean="0"/>
              <a:t>easures</a:t>
            </a:r>
            <a:endParaRPr lang="de-D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415814909454505"/>
          <c:y val="0.17992933912692829"/>
          <c:w val="0.8285713980497893"/>
          <c:h val="0.52970837602406318"/>
        </c:manualLayout>
      </c:layout>
      <c:barChart>
        <c:barDir val="col"/>
        <c:grouping val="clustered"/>
        <c:varyColors val="0"/>
        <c:ser>
          <c:idx val="0"/>
          <c:order val="0"/>
          <c:tx>
            <c:strRef>
              <c:f>Charts!$Z$3</c:f>
              <c:strCache>
                <c:ptCount val="1"/>
                <c:pt idx="0">
                  <c:v>Implementations in the year</c:v>
                </c:pt>
              </c:strCache>
            </c:strRef>
          </c:tx>
          <c:spPr>
            <a:solidFill>
              <a:schemeClr val="accent1"/>
            </a:solidFill>
            <a:ln>
              <a:noFill/>
            </a:ln>
            <a:effectLst/>
          </c:spPr>
          <c:invertIfNegative val="0"/>
          <c:cat>
            <c:numRef>
              <c:f>Charts!$Y$4:$Y$17</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Charts!$Z$4:$Z$17</c:f>
              <c:numCache>
                <c:formatCode>General</c:formatCode>
                <c:ptCount val="14"/>
                <c:pt idx="0">
                  <c:v>11</c:v>
                </c:pt>
                <c:pt idx="1">
                  <c:v>3</c:v>
                </c:pt>
                <c:pt idx="2">
                  <c:v>5</c:v>
                </c:pt>
                <c:pt idx="3">
                  <c:v>8</c:v>
                </c:pt>
                <c:pt idx="4">
                  <c:v>15</c:v>
                </c:pt>
                <c:pt idx="5">
                  <c:v>10</c:v>
                </c:pt>
                <c:pt idx="6">
                  <c:v>8</c:v>
                </c:pt>
                <c:pt idx="7">
                  <c:v>3</c:v>
                </c:pt>
                <c:pt idx="8">
                  <c:v>8</c:v>
                </c:pt>
                <c:pt idx="9">
                  <c:v>21</c:v>
                </c:pt>
                <c:pt idx="10">
                  <c:v>30</c:v>
                </c:pt>
                <c:pt idx="11">
                  <c:v>24</c:v>
                </c:pt>
                <c:pt idx="12">
                  <c:v>24</c:v>
                </c:pt>
                <c:pt idx="13">
                  <c:v>19</c:v>
                </c:pt>
              </c:numCache>
            </c:numRef>
          </c:val>
          <c:extLst>
            <c:ext xmlns:c16="http://schemas.microsoft.com/office/drawing/2014/chart" uri="{C3380CC4-5D6E-409C-BE32-E72D297353CC}">
              <c16:uniqueId val="{00000000-DECE-478E-A36C-3DAC2FFBDF4B}"/>
            </c:ext>
          </c:extLst>
        </c:ser>
        <c:dLbls>
          <c:showLegendKey val="0"/>
          <c:showVal val="0"/>
          <c:showCatName val="0"/>
          <c:showSerName val="0"/>
          <c:showPercent val="0"/>
          <c:showBubbleSize val="0"/>
        </c:dLbls>
        <c:gapWidth val="219"/>
        <c:axId val="800141784"/>
        <c:axId val="800136536"/>
      </c:barChart>
      <c:lineChart>
        <c:grouping val="standard"/>
        <c:varyColors val="0"/>
        <c:ser>
          <c:idx val="1"/>
          <c:order val="1"/>
          <c:tx>
            <c:strRef>
              <c:f>Charts!$AA$3</c:f>
              <c:strCache>
                <c:ptCount val="1"/>
                <c:pt idx="0">
                  <c:v>Cumulative Implementations</c:v>
                </c:pt>
              </c:strCache>
            </c:strRef>
          </c:tx>
          <c:spPr>
            <a:ln w="28575" cap="rnd">
              <a:solidFill>
                <a:schemeClr val="accent2"/>
              </a:solidFill>
              <a:round/>
            </a:ln>
            <a:effectLst/>
          </c:spPr>
          <c:marker>
            <c:symbol val="none"/>
          </c:marker>
          <c:cat>
            <c:numRef>
              <c:f>Charts!$Y$4:$Y$17</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Charts!$AA$4:$AA$17</c:f>
              <c:numCache>
                <c:formatCode>General</c:formatCode>
                <c:ptCount val="14"/>
                <c:pt idx="0">
                  <c:v>11</c:v>
                </c:pt>
                <c:pt idx="1">
                  <c:v>14</c:v>
                </c:pt>
                <c:pt idx="2">
                  <c:v>19</c:v>
                </c:pt>
                <c:pt idx="3">
                  <c:v>27</c:v>
                </c:pt>
                <c:pt idx="4">
                  <c:v>42</c:v>
                </c:pt>
                <c:pt idx="5">
                  <c:v>52</c:v>
                </c:pt>
                <c:pt idx="6">
                  <c:v>60</c:v>
                </c:pt>
                <c:pt idx="7">
                  <c:v>63</c:v>
                </c:pt>
                <c:pt idx="8">
                  <c:v>71</c:v>
                </c:pt>
                <c:pt idx="9">
                  <c:v>92</c:v>
                </c:pt>
                <c:pt idx="10">
                  <c:v>122</c:v>
                </c:pt>
                <c:pt idx="11">
                  <c:v>146</c:v>
                </c:pt>
                <c:pt idx="12">
                  <c:v>170</c:v>
                </c:pt>
                <c:pt idx="13">
                  <c:v>189</c:v>
                </c:pt>
              </c:numCache>
            </c:numRef>
          </c:val>
          <c:smooth val="0"/>
          <c:extLst>
            <c:ext xmlns:c16="http://schemas.microsoft.com/office/drawing/2014/chart" uri="{C3380CC4-5D6E-409C-BE32-E72D297353CC}">
              <c16:uniqueId val="{00000001-DECE-478E-A36C-3DAC2FFBDF4B}"/>
            </c:ext>
          </c:extLst>
        </c:ser>
        <c:dLbls>
          <c:showLegendKey val="0"/>
          <c:showVal val="0"/>
          <c:showCatName val="0"/>
          <c:showSerName val="0"/>
          <c:showPercent val="0"/>
          <c:showBubbleSize val="0"/>
        </c:dLbls>
        <c:marker val="1"/>
        <c:smooth val="0"/>
        <c:axId val="800141784"/>
        <c:axId val="800136536"/>
      </c:lineChart>
      <c:catAx>
        <c:axId val="8001417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a:t>Year</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800136536"/>
        <c:crosses val="autoZero"/>
        <c:auto val="1"/>
        <c:lblAlgn val="ctr"/>
        <c:lblOffset val="100"/>
        <c:noMultiLvlLbl val="0"/>
      </c:catAx>
      <c:valAx>
        <c:axId val="80013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a:t>Number of implementations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00141784"/>
        <c:crosses val="autoZero"/>
        <c:crossBetween val="between"/>
      </c:valAx>
      <c:spPr>
        <a:noFill/>
        <a:ln>
          <a:noFill/>
        </a:ln>
        <a:effectLst/>
      </c:spPr>
    </c:plotArea>
    <c:legend>
      <c:legendPos val="b"/>
      <c:layout>
        <c:manualLayout>
          <c:xMode val="edge"/>
          <c:yMode val="edge"/>
          <c:x val="8.0481228581439676E-2"/>
          <c:y val="0.85907133009257008"/>
          <c:w val="0.83903754283712062"/>
          <c:h val="0.108302195935820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4469210698901E-2"/>
          <c:y val="4.1548113801321507E-2"/>
          <c:w val="0.89412697969291288"/>
          <c:h val="0.3631424543802288"/>
        </c:manualLayout>
      </c:layout>
      <c:barChart>
        <c:barDir val="col"/>
        <c:grouping val="clustered"/>
        <c:varyColors val="0"/>
        <c:ser>
          <c:idx val="0"/>
          <c:order val="0"/>
          <c:tx>
            <c:strRef>
              <c:f>Charts!$C$19</c:f>
              <c:strCache>
                <c:ptCount val="1"/>
                <c:pt idx="0">
                  <c:v>Quantity</c:v>
                </c:pt>
              </c:strCache>
            </c:strRef>
          </c:tx>
          <c:spPr>
            <a:solidFill>
              <a:schemeClr val="accent1"/>
            </a:solidFill>
            <a:ln>
              <a:noFill/>
            </a:ln>
            <a:effectLst/>
          </c:spPr>
          <c:invertIfNegative val="0"/>
          <c:cat>
            <c:strRef>
              <c:f>Charts!$B$20:$B$33</c:f>
              <c:strCache>
                <c:ptCount val="14"/>
                <c:pt idx="0">
                  <c:v>Efficiency - Transport</c:v>
                </c:pt>
                <c:pt idx="1">
                  <c:v>Renewables</c:v>
                </c:pt>
                <c:pt idx="2">
                  <c:v>Efficiency - Lighting</c:v>
                </c:pt>
                <c:pt idx="3">
                  <c:v>Sustainability and Liveability</c:v>
                </c:pt>
                <c:pt idx="4">
                  <c:v>Training, information campaigns</c:v>
                </c:pt>
                <c:pt idx="5">
                  <c:v>Efficiency - Building retrofitting</c:v>
                </c:pt>
                <c:pt idx="6">
                  <c:v>Efficiency - Electricity</c:v>
                </c:pt>
                <c:pt idx="7">
                  <c:v>Energy Saving</c:v>
                </c:pt>
                <c:pt idx="8">
                  <c:v>Adaptation of operational processes</c:v>
                </c:pt>
                <c:pt idx="9">
                  <c:v>Stakeholder Engagement</c:v>
                </c:pt>
                <c:pt idx="10">
                  <c:v>Behavioral Change</c:v>
                </c:pt>
                <c:pt idx="11">
                  <c:v>Efficiency - Heating, Cooling, DHC</c:v>
                </c:pt>
                <c:pt idx="12">
                  <c:v>Financing; Funding</c:v>
                </c:pt>
                <c:pt idx="13">
                  <c:v>Other namely:</c:v>
                </c:pt>
              </c:strCache>
            </c:strRef>
          </c:cat>
          <c:val>
            <c:numRef>
              <c:f>Charts!$C$20:$C$33</c:f>
              <c:numCache>
                <c:formatCode>General</c:formatCode>
                <c:ptCount val="14"/>
                <c:pt idx="0">
                  <c:v>82</c:v>
                </c:pt>
                <c:pt idx="1">
                  <c:v>46</c:v>
                </c:pt>
                <c:pt idx="2">
                  <c:v>43</c:v>
                </c:pt>
                <c:pt idx="3">
                  <c:v>36</c:v>
                </c:pt>
                <c:pt idx="4">
                  <c:v>28</c:v>
                </c:pt>
                <c:pt idx="5">
                  <c:v>36</c:v>
                </c:pt>
                <c:pt idx="6">
                  <c:v>15</c:v>
                </c:pt>
                <c:pt idx="7">
                  <c:v>12</c:v>
                </c:pt>
                <c:pt idx="8">
                  <c:v>12</c:v>
                </c:pt>
                <c:pt idx="9">
                  <c:v>11</c:v>
                </c:pt>
                <c:pt idx="10">
                  <c:v>11</c:v>
                </c:pt>
                <c:pt idx="11">
                  <c:v>7</c:v>
                </c:pt>
                <c:pt idx="12">
                  <c:v>3</c:v>
                </c:pt>
                <c:pt idx="13">
                  <c:v>2</c:v>
                </c:pt>
              </c:numCache>
            </c:numRef>
          </c:val>
          <c:extLst>
            <c:ext xmlns:c16="http://schemas.microsoft.com/office/drawing/2014/chart" uri="{C3380CC4-5D6E-409C-BE32-E72D297353CC}">
              <c16:uniqueId val="{00000000-0482-49E4-8FBD-D40D79FE75EC}"/>
            </c:ext>
          </c:extLst>
        </c:ser>
        <c:dLbls>
          <c:showLegendKey val="0"/>
          <c:showVal val="0"/>
          <c:showCatName val="0"/>
          <c:showSerName val="0"/>
          <c:showPercent val="0"/>
          <c:showBubbleSize val="0"/>
        </c:dLbls>
        <c:gapWidth val="219"/>
        <c:overlap val="-27"/>
        <c:axId val="478015464"/>
        <c:axId val="478016448"/>
      </c:barChart>
      <c:catAx>
        <c:axId val="47801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78016448"/>
        <c:crosses val="autoZero"/>
        <c:auto val="1"/>
        <c:lblAlgn val="ctr"/>
        <c:lblOffset val="100"/>
        <c:noMultiLvlLbl val="0"/>
      </c:catAx>
      <c:valAx>
        <c:axId val="47801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Quantity</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47801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Charts!$D$19</c:f>
              <c:strCache>
                <c:ptCount val="1"/>
                <c:pt idx="0">
                  <c:v>Savings MWh/a</c:v>
                </c:pt>
              </c:strCache>
            </c:strRef>
          </c:tx>
          <c:spPr>
            <a:solidFill>
              <a:schemeClr val="accent1"/>
            </a:solidFill>
            <a:ln>
              <a:noFill/>
            </a:ln>
            <a:effectLst/>
          </c:spPr>
          <c:invertIfNegative val="0"/>
          <c:cat>
            <c:strRef>
              <c:f>Charts!$B$20:$B$33</c:f>
              <c:strCache>
                <c:ptCount val="14"/>
                <c:pt idx="0">
                  <c:v>Efficiency - Transport</c:v>
                </c:pt>
                <c:pt idx="1">
                  <c:v>Renewables</c:v>
                </c:pt>
                <c:pt idx="2">
                  <c:v>Efficiency - Lighting</c:v>
                </c:pt>
                <c:pt idx="3">
                  <c:v>Sustainability and Liveability</c:v>
                </c:pt>
                <c:pt idx="4">
                  <c:v>Training, information campaigns</c:v>
                </c:pt>
                <c:pt idx="5">
                  <c:v>Efficiency - Building retrofitting</c:v>
                </c:pt>
                <c:pt idx="6">
                  <c:v>Efficiency - Electricity</c:v>
                </c:pt>
                <c:pt idx="7">
                  <c:v>Energy Saving</c:v>
                </c:pt>
                <c:pt idx="8">
                  <c:v>Adaptation of operational processes</c:v>
                </c:pt>
                <c:pt idx="9">
                  <c:v>Stakeholder Engagement</c:v>
                </c:pt>
                <c:pt idx="10">
                  <c:v>Behavioral Change</c:v>
                </c:pt>
                <c:pt idx="11">
                  <c:v>Efficiency - Heating, Cooling, DHC</c:v>
                </c:pt>
                <c:pt idx="12">
                  <c:v>Financing; Funding</c:v>
                </c:pt>
                <c:pt idx="13">
                  <c:v>Other namely:</c:v>
                </c:pt>
              </c:strCache>
            </c:strRef>
          </c:cat>
          <c:val>
            <c:numRef>
              <c:f>Charts!$D$20:$D$33</c:f>
              <c:numCache>
                <c:formatCode>#,##0</c:formatCode>
                <c:ptCount val="14"/>
                <c:pt idx="0">
                  <c:v>69223.899999999994</c:v>
                </c:pt>
                <c:pt idx="1">
                  <c:v>57757.4</c:v>
                </c:pt>
                <c:pt idx="2">
                  <c:v>13857.249</c:v>
                </c:pt>
                <c:pt idx="3">
                  <c:v>278.8</c:v>
                </c:pt>
                <c:pt idx="4">
                  <c:v>5471.7</c:v>
                </c:pt>
                <c:pt idx="5">
                  <c:v>2139.69</c:v>
                </c:pt>
                <c:pt idx="6">
                  <c:v>386.7</c:v>
                </c:pt>
                <c:pt idx="7">
                  <c:v>79.300000000000011</c:v>
                </c:pt>
                <c:pt idx="8">
                  <c:v>0</c:v>
                </c:pt>
                <c:pt idx="9">
                  <c:v>0</c:v>
                </c:pt>
                <c:pt idx="10">
                  <c:v>0</c:v>
                </c:pt>
                <c:pt idx="11">
                  <c:v>35789.399999999994</c:v>
                </c:pt>
                <c:pt idx="12">
                  <c:v>289.10000000000002</c:v>
                </c:pt>
                <c:pt idx="13">
                  <c:v>0</c:v>
                </c:pt>
              </c:numCache>
            </c:numRef>
          </c:val>
          <c:extLst>
            <c:ext xmlns:c16="http://schemas.microsoft.com/office/drawing/2014/chart" uri="{C3380CC4-5D6E-409C-BE32-E72D297353CC}">
              <c16:uniqueId val="{00000000-FAB0-40D6-9256-840A1121C508}"/>
            </c:ext>
          </c:extLst>
        </c:ser>
        <c:dLbls>
          <c:showLegendKey val="0"/>
          <c:showVal val="0"/>
          <c:showCatName val="0"/>
          <c:showSerName val="0"/>
          <c:showPercent val="0"/>
          <c:showBubbleSize val="0"/>
        </c:dLbls>
        <c:gapWidth val="219"/>
        <c:overlap val="-27"/>
        <c:axId val="478015464"/>
        <c:axId val="478016448"/>
      </c:barChart>
      <c:catAx>
        <c:axId val="47801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78016448"/>
        <c:crosses val="autoZero"/>
        <c:auto val="1"/>
        <c:lblAlgn val="ctr"/>
        <c:lblOffset val="100"/>
        <c:noMultiLvlLbl val="0"/>
      </c:catAx>
      <c:valAx>
        <c:axId val="47801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Savings [MWh/a]</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47801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Have you received funding for the implementation of this measure? </a:t>
            </a:r>
          </a:p>
        </c:rich>
      </c:tx>
      <c:layout>
        <c:manualLayout>
          <c:xMode val="edge"/>
          <c:yMode val="edge"/>
          <c:x val="0.14224074683525728"/>
          <c:y val="6.80723584319091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97-42A7-B7F7-EB810E6DF2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97-42A7-B7F7-EB810E6DF2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97-42A7-B7F7-EB810E6DF2E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Charts!$B$85:$B$87</c:f>
              <c:strCache>
                <c:ptCount val="3"/>
                <c:pt idx="0">
                  <c:v>Yes</c:v>
                </c:pt>
                <c:pt idx="1">
                  <c:v>No</c:v>
                </c:pt>
                <c:pt idx="2">
                  <c:v>I don't know</c:v>
                </c:pt>
              </c:strCache>
            </c:strRef>
          </c:cat>
          <c:val>
            <c:numRef>
              <c:f>Charts!$C$85:$C$87</c:f>
              <c:numCache>
                <c:formatCode>General</c:formatCode>
                <c:ptCount val="3"/>
                <c:pt idx="0">
                  <c:v>69</c:v>
                </c:pt>
                <c:pt idx="1">
                  <c:v>52</c:v>
                </c:pt>
                <c:pt idx="2">
                  <c:v>230</c:v>
                </c:pt>
              </c:numCache>
            </c:numRef>
          </c:val>
          <c:extLst>
            <c:ext xmlns:c16="http://schemas.microsoft.com/office/drawing/2014/chart" uri="{C3380CC4-5D6E-409C-BE32-E72D297353CC}">
              <c16:uniqueId val="{00000006-6B97-42A7-B7F7-EB810E6DF2E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Charts!$B$57:$B$70</cx:f>
        <cx:lvl ptCount="14">
          <cx:pt idx="0">Electricity</cx:pt>
          <cx:pt idx="1">District Heating (CHP)</cx:pt>
          <cx:pt idx="2">District heating (biomass)</cx:pt>
          <cx:pt idx="3">District heating (other)</cx:pt>
          <cx:pt idx="4">Natural Gas</cx:pt>
          <cx:pt idx="5">Other gases (liquid gas, biogas, bottled gas)</cx:pt>
          <cx:pt idx="6">Fuel oil (light)</cx:pt>
          <cx:pt idx="7">Fuel oil (heavy)</cx:pt>
          <cx:pt idx="8">Lignite</cx:pt>
          <cx:pt idx="9">Hard Coal</cx:pt>
          <cx:pt idx="10">Gasoline</cx:pt>
          <cx:pt idx="11">Diesel</cx:pt>
          <cx:pt idx="12">Biomass</cx:pt>
          <cx:pt idx="13">Other namely:</cx:pt>
        </cx:lvl>
      </cx:strDim>
      <cx:numDim type="size">
        <cx:f>Charts!$C$57:$C$70</cx:f>
        <cx:lvl ptCount="14" formatCode="Standard">
          <cx:pt idx="0">53</cx:pt>
          <cx:pt idx="1">0</cx:pt>
          <cx:pt idx="2">0</cx:pt>
          <cx:pt idx="3">0</cx:pt>
          <cx:pt idx="4">4</cx:pt>
          <cx:pt idx="5">0</cx:pt>
          <cx:pt idx="6">1</cx:pt>
          <cx:pt idx="7">0</cx:pt>
          <cx:pt idx="8">0</cx:pt>
          <cx:pt idx="9">0</cx:pt>
          <cx:pt idx="10">10</cx:pt>
          <cx:pt idx="11">23</cx:pt>
          <cx:pt idx="12">1</cx:pt>
          <cx:pt idx="13">0</cx:pt>
        </cx:lvl>
      </cx:numDim>
    </cx:data>
  </cx:chartData>
  <cx:chart>
    <cx:title pos="t" align="ctr" overlay="0">
      <cx:tx>
        <cx:txData>
          <cx:v>Quantity of measures by energy carrier</cx:v>
        </cx:txData>
      </cx:tx>
      <cx:txPr>
        <a:bodyPr spcFirstLastPara="1" vertOverflow="ellipsis" wrap="square" lIns="0" tIns="0" rIns="0" bIns="0" anchor="ctr" anchorCtr="1"/>
        <a:lstStyle/>
        <a:p>
          <a:pPr algn="ctr">
            <a:defRPr/>
          </a:pPr>
          <a:r>
            <a:rPr lang="de-DE"/>
            <a:t>Quantity of measures by energy carrier</a:t>
          </a:r>
        </a:p>
      </cx:txPr>
    </cx:title>
    <cx:plotArea>
      <cx:plotAreaRegion>
        <cx:series layoutId="sunburst" uniqueId="{35343804-763F-42F8-B463-0C27B70FA3C3}">
          <cx:dataLabels>
            <cx:txPr>
              <a:bodyPr spcFirstLastPara="1" vertOverflow="ellipsis" wrap="square" lIns="0" tIns="0" rIns="0" bIns="0" anchor="ctr" anchorCtr="1">
                <a:spAutoFit/>
              </a:bodyPr>
              <a:lstStyle/>
              <a:p>
                <a:pPr>
                  <a:defRPr lang="de-DE" sz="1200" b="0" i="0" u="none" strike="noStrike" kern="1200" baseline="0">
                    <a:solidFill>
                      <a:prstClr val="white"/>
                    </a:solidFill>
                    <a:latin typeface="Calibri" panose="020F0502020204030204"/>
                  </a:defRPr>
                </a:pPr>
                <a:endParaRPr lang="de-DE" sz="1200"/>
              </a:p>
            </cx:txPr>
            <cx:visibility seriesName="0" categoryName="1" value="1"/>
            <cx:separator>, </cx:separator>
          </cx:dataLabels>
          <cx:dataId val="0"/>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Charts!$B$57:$B$70</cx:f>
        <cx:lvl ptCount="14">
          <cx:pt idx="0">Electricity</cx:pt>
          <cx:pt idx="1">District Heating (CHP)</cx:pt>
          <cx:pt idx="2">District heating (biomass)</cx:pt>
          <cx:pt idx="3">District heating (other)</cx:pt>
          <cx:pt idx="4">Natural Gas</cx:pt>
          <cx:pt idx="5">Other gases (liquid gas, biogas, bottled gas)</cx:pt>
          <cx:pt idx="6">Fuel oil (light)</cx:pt>
          <cx:pt idx="7">Fuel oil (heavy)</cx:pt>
          <cx:pt idx="8">Lignite</cx:pt>
          <cx:pt idx="9">Hard Coal</cx:pt>
          <cx:pt idx="10">Gasoline</cx:pt>
          <cx:pt idx="11">Diesel</cx:pt>
          <cx:pt idx="12">Biomass</cx:pt>
          <cx:pt idx="13">Other namely:</cx:pt>
        </cx:lvl>
      </cx:strDim>
      <cx:numDim type="size">
        <cx:f>Charts!$D$57:$D$70</cx:f>
        <cx:lvl ptCount="14" formatCode="#.##0">
          <cx:pt idx="0">8368.5489999999991</cx:pt>
          <cx:pt idx="1">0</cx:pt>
          <cx:pt idx="2">0</cx:pt>
          <cx:pt idx="3">0</cx:pt>
          <cx:pt idx="4">0</cx:pt>
          <cx:pt idx="5">0</cx:pt>
          <cx:pt idx="6">0</cx:pt>
          <cx:pt idx="7">0</cx:pt>
          <cx:pt idx="8">0</cx:pt>
          <cx:pt idx="9">0</cx:pt>
          <cx:pt idx="10">50</cx:pt>
          <cx:pt idx="11">777.39999999999998</cx:pt>
          <cx:pt idx="12">511.69999999999999</cx:pt>
          <cx:pt idx="13">0</cx:pt>
        </cx:lvl>
      </cx:numDim>
    </cx:data>
  </cx:chartData>
  <cx:chart>
    <cx:title pos="t" align="ctr" overlay="0">
      <cx:tx>
        <cx:txData>
          <cx:v>Energy Savings in MWh/a</cx:v>
        </cx:txData>
      </cx:tx>
      <cx:txPr>
        <a:bodyPr spcFirstLastPara="1" vertOverflow="ellipsis" wrap="square" lIns="0" tIns="0" rIns="0" bIns="0" anchor="ctr" anchorCtr="1"/>
        <a:lstStyle/>
        <a:p>
          <a:pPr algn="ctr">
            <a:defRPr/>
          </a:pPr>
          <a:r>
            <a:rPr lang="de-DE"/>
            <a:t>Energy Savings in MWh/a</a:t>
          </a:r>
        </a:p>
      </cx:txPr>
    </cx:title>
    <cx:plotArea>
      <cx:plotAreaRegion>
        <cx:series layoutId="sunburst" uniqueId="{35343804-763F-42F8-B463-0C27B70FA3C3}">
          <cx:tx>
            <cx:txData>
              <cx:f>Charts!$D$56</cx:f>
              <cx:v>Savings</cx:v>
            </cx:txData>
          </cx:tx>
          <cx:dataPt idx="11">
            <cx:spPr>
              <a:solidFill>
                <a:srgbClr val="F8A932"/>
              </a:solidFill>
            </cx:spPr>
          </cx:dataPt>
          <cx:dataPt idx="12">
            <cx:spPr>
              <a:solidFill>
                <a:srgbClr val="006E68"/>
              </a:solidFill>
            </cx:spPr>
          </cx:dataPt>
          <cx:dataLabels>
            <cx:txPr>
              <a:bodyPr spcFirstLastPara="1" vertOverflow="ellipsis" wrap="square" lIns="0" tIns="0" rIns="0" bIns="0" anchor="ctr" anchorCtr="1">
                <a:spAutoFit/>
              </a:bodyPr>
              <a:lstStyle/>
              <a:p>
                <a:pPr>
                  <a:defRPr lang="de-DE" sz="1200" b="0" i="0" u="none" strike="noStrike" kern="1200" baseline="0">
                    <a:solidFill>
                      <a:prstClr val="white"/>
                    </a:solidFill>
                    <a:latin typeface="Calibri" panose="020F0502020204030204"/>
                  </a:defRPr>
                </a:pPr>
                <a:endParaRPr lang="de-DE" sz="1200"/>
              </a:p>
            </cx:txPr>
            <cx:visibility seriesName="0" categoryName="1" value="1"/>
            <cx:separator>, </cx:separator>
          </cx:dataLabels>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D29CB-7103-4DFC-A052-4B2E2B5BBB4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9B604EB2-60D1-4747-84EB-86B3A7A221D3}">
      <dgm:prSet phldrT="[Text]"/>
      <dgm:spPr/>
      <dgm:t>
        <a:bodyPr/>
        <a:lstStyle/>
        <a:p>
          <a:r>
            <a:rPr lang="de-DE" dirty="0" err="1"/>
            <a:t>Italy</a:t>
          </a:r>
          <a:r>
            <a:rPr lang="de-DE" dirty="0"/>
            <a:t> (</a:t>
          </a:r>
          <a:r>
            <a:rPr lang="de-DE" dirty="0" smtClean="0"/>
            <a:t>4 </a:t>
          </a:r>
          <a:r>
            <a:rPr lang="de-DE" dirty="0" err="1" smtClean="0"/>
            <a:t>municipalities</a:t>
          </a:r>
          <a:r>
            <a:rPr lang="de-DE" dirty="0" smtClean="0"/>
            <a:t>) </a:t>
          </a:r>
          <a:endParaRPr lang="en-GB" dirty="0"/>
        </a:p>
      </dgm:t>
    </dgm:pt>
    <dgm:pt modelId="{CAE4D830-BD5B-4CCF-A0F0-D033BBCC8451}" type="parTrans" cxnId="{AEDE66CB-C812-4F5C-B074-683C67A70E41}">
      <dgm:prSet/>
      <dgm:spPr/>
      <dgm:t>
        <a:bodyPr/>
        <a:lstStyle/>
        <a:p>
          <a:endParaRPr lang="en-GB"/>
        </a:p>
      </dgm:t>
    </dgm:pt>
    <dgm:pt modelId="{B4DE2C11-AA8B-40C2-81DF-D86263F17613}" type="sibTrans" cxnId="{AEDE66CB-C812-4F5C-B074-683C67A70E41}">
      <dgm:prSet/>
      <dgm:spPr/>
      <dgm:t>
        <a:bodyPr/>
        <a:lstStyle/>
        <a:p>
          <a:endParaRPr lang="en-GB"/>
        </a:p>
      </dgm:t>
    </dgm:pt>
    <dgm:pt modelId="{24FC7AAB-863D-4D03-B63E-FB945E28ACA2}">
      <dgm:prSet phldrT="[Text]"/>
      <dgm:spPr/>
      <dgm:t>
        <a:bodyPr/>
        <a:lstStyle/>
        <a:p>
          <a:r>
            <a:rPr lang="de-DE" dirty="0" err="1"/>
            <a:t>Greece</a:t>
          </a:r>
          <a:r>
            <a:rPr lang="de-DE" dirty="0"/>
            <a:t> (</a:t>
          </a:r>
          <a:r>
            <a:rPr lang="de-DE" dirty="0" smtClean="0"/>
            <a:t>8 </a:t>
          </a:r>
          <a:r>
            <a:rPr lang="de-DE" dirty="0" err="1" smtClean="0"/>
            <a:t>municipalities</a:t>
          </a:r>
          <a:r>
            <a:rPr lang="de-DE" dirty="0" smtClean="0"/>
            <a:t>)</a:t>
          </a:r>
          <a:endParaRPr lang="en-GB" dirty="0"/>
        </a:p>
      </dgm:t>
    </dgm:pt>
    <dgm:pt modelId="{9C9B4A09-1976-4300-A5C7-86BD343774FD}" type="parTrans" cxnId="{89836F55-BE59-456B-AD4B-DDF50837404B}">
      <dgm:prSet/>
      <dgm:spPr/>
      <dgm:t>
        <a:bodyPr/>
        <a:lstStyle/>
        <a:p>
          <a:endParaRPr lang="en-GB"/>
        </a:p>
      </dgm:t>
    </dgm:pt>
    <dgm:pt modelId="{4CB78C02-1DEE-4CC3-BC3E-2F55CE026138}" type="sibTrans" cxnId="{89836F55-BE59-456B-AD4B-DDF50837404B}">
      <dgm:prSet/>
      <dgm:spPr/>
      <dgm:t>
        <a:bodyPr/>
        <a:lstStyle/>
        <a:p>
          <a:endParaRPr lang="en-GB"/>
        </a:p>
      </dgm:t>
    </dgm:pt>
    <dgm:pt modelId="{E8878523-8FAF-4A0D-B083-5B7585F063A6}">
      <dgm:prSet phldrT="[Text]"/>
      <dgm:spPr/>
      <dgm:t>
        <a:bodyPr/>
        <a:lstStyle/>
        <a:p>
          <a:r>
            <a:rPr lang="de-DE" dirty="0" err="1"/>
            <a:t>Netherlands</a:t>
          </a:r>
          <a:r>
            <a:rPr lang="de-DE" dirty="0"/>
            <a:t> (</a:t>
          </a:r>
          <a:r>
            <a:rPr lang="de-DE" dirty="0" smtClean="0"/>
            <a:t>4 </a:t>
          </a:r>
          <a:r>
            <a:rPr lang="de-DE" dirty="0" err="1" smtClean="0"/>
            <a:t>municipalities</a:t>
          </a:r>
          <a:r>
            <a:rPr lang="de-DE" dirty="0" smtClean="0"/>
            <a:t>)</a:t>
          </a:r>
          <a:endParaRPr lang="en-GB" dirty="0"/>
        </a:p>
      </dgm:t>
    </dgm:pt>
    <dgm:pt modelId="{F6B7380A-94D2-4A43-9266-C3230E2AAFDB}" type="parTrans" cxnId="{545057D4-F995-4E3B-B479-D25C32387675}">
      <dgm:prSet/>
      <dgm:spPr/>
      <dgm:t>
        <a:bodyPr/>
        <a:lstStyle/>
        <a:p>
          <a:endParaRPr lang="en-GB"/>
        </a:p>
      </dgm:t>
    </dgm:pt>
    <dgm:pt modelId="{7988E864-CE00-4EB6-8CA0-886596437404}" type="sibTrans" cxnId="{545057D4-F995-4E3B-B479-D25C32387675}">
      <dgm:prSet/>
      <dgm:spPr/>
      <dgm:t>
        <a:bodyPr/>
        <a:lstStyle/>
        <a:p>
          <a:endParaRPr lang="en-GB"/>
        </a:p>
      </dgm:t>
    </dgm:pt>
    <dgm:pt modelId="{1ACC946E-8C5D-4BD4-8175-00F786C4B2BF}">
      <dgm:prSet/>
      <dgm:spPr/>
      <dgm:t>
        <a:bodyPr/>
        <a:lstStyle/>
        <a:p>
          <a:r>
            <a:rPr lang="de-DE" dirty="0"/>
            <a:t>France (</a:t>
          </a:r>
          <a:r>
            <a:rPr lang="de-DE" dirty="0" smtClean="0"/>
            <a:t>4 </a:t>
          </a:r>
          <a:r>
            <a:rPr lang="de-DE" dirty="0" err="1" smtClean="0"/>
            <a:t>municipalities</a:t>
          </a:r>
          <a:r>
            <a:rPr lang="de-DE" dirty="0" smtClean="0"/>
            <a:t>)</a:t>
          </a:r>
          <a:endParaRPr lang="en-GB" dirty="0"/>
        </a:p>
      </dgm:t>
    </dgm:pt>
    <dgm:pt modelId="{AA1D9837-F1F8-4EBD-9D43-9E9E9B6EA957}" type="parTrans" cxnId="{50B8F669-A695-4A1E-AF8A-AAE451044404}">
      <dgm:prSet/>
      <dgm:spPr/>
      <dgm:t>
        <a:bodyPr/>
        <a:lstStyle/>
        <a:p>
          <a:endParaRPr lang="en-GB"/>
        </a:p>
      </dgm:t>
    </dgm:pt>
    <dgm:pt modelId="{AF7034E3-57D8-4299-9956-92579517FEC5}" type="sibTrans" cxnId="{50B8F669-A695-4A1E-AF8A-AAE451044404}">
      <dgm:prSet/>
      <dgm:spPr/>
      <dgm:t>
        <a:bodyPr/>
        <a:lstStyle/>
        <a:p>
          <a:endParaRPr lang="en-GB"/>
        </a:p>
      </dgm:t>
    </dgm:pt>
    <dgm:pt modelId="{3377257D-A998-45D9-A7D2-6FE9548BFB5F}">
      <dgm:prSet phldrT="[Text]"/>
      <dgm:spPr/>
      <dgm:t>
        <a:bodyPr/>
        <a:lstStyle/>
        <a:p>
          <a:r>
            <a:rPr lang="de-DE" dirty="0"/>
            <a:t>Portugal (</a:t>
          </a:r>
          <a:r>
            <a:rPr lang="de-DE" dirty="0" smtClean="0"/>
            <a:t>9 </a:t>
          </a:r>
          <a:r>
            <a:rPr lang="de-DE" dirty="0" err="1" smtClean="0"/>
            <a:t>municipalities</a:t>
          </a:r>
          <a:r>
            <a:rPr lang="de-DE" dirty="0" smtClean="0"/>
            <a:t>)</a:t>
          </a:r>
          <a:endParaRPr lang="en-GB" dirty="0"/>
        </a:p>
      </dgm:t>
    </dgm:pt>
    <dgm:pt modelId="{422E8AB7-E39D-4847-8991-8A32B683E125}" type="parTrans" cxnId="{A98CAC8E-3E13-4D15-83C0-306416FD7B4E}">
      <dgm:prSet/>
      <dgm:spPr/>
      <dgm:t>
        <a:bodyPr/>
        <a:lstStyle/>
        <a:p>
          <a:endParaRPr lang="en-GB"/>
        </a:p>
      </dgm:t>
    </dgm:pt>
    <dgm:pt modelId="{96A4FC78-D315-4BC1-9F5C-4695D4FBAEE7}" type="sibTrans" cxnId="{A98CAC8E-3E13-4D15-83C0-306416FD7B4E}">
      <dgm:prSet/>
      <dgm:spPr/>
      <dgm:t>
        <a:bodyPr/>
        <a:lstStyle/>
        <a:p>
          <a:endParaRPr lang="en-GB"/>
        </a:p>
      </dgm:t>
    </dgm:pt>
    <dgm:pt modelId="{7541312B-F5EF-431E-A0C3-2D04F3B21217}" type="pres">
      <dgm:prSet presAssocID="{1A5D29CB-7103-4DFC-A052-4B2E2B5BBB4E}" presName="Name0" presStyleCnt="0">
        <dgm:presLayoutVars>
          <dgm:dir/>
          <dgm:resizeHandles val="exact"/>
        </dgm:presLayoutVars>
      </dgm:prSet>
      <dgm:spPr/>
      <dgm:t>
        <a:bodyPr/>
        <a:lstStyle/>
        <a:p>
          <a:endParaRPr lang="de-DE"/>
        </a:p>
      </dgm:t>
    </dgm:pt>
    <dgm:pt modelId="{10F628A7-D579-40D9-B1E8-E2190236289D}" type="pres">
      <dgm:prSet presAssocID="{9B604EB2-60D1-4747-84EB-86B3A7A221D3}" presName="compNode" presStyleCnt="0"/>
      <dgm:spPr/>
    </dgm:pt>
    <dgm:pt modelId="{7A01DDB1-B762-4791-864D-31F7B8266776}" type="pres">
      <dgm:prSet presAssocID="{9B604EB2-60D1-4747-84EB-86B3A7A221D3}"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56384A01-1100-49DA-B797-AEE9E3F9C65B}" type="pres">
      <dgm:prSet presAssocID="{9B604EB2-60D1-4747-84EB-86B3A7A221D3}" presName="textRect" presStyleLbl="revTx" presStyleIdx="0" presStyleCnt="5">
        <dgm:presLayoutVars>
          <dgm:bulletEnabled val="1"/>
        </dgm:presLayoutVars>
      </dgm:prSet>
      <dgm:spPr/>
      <dgm:t>
        <a:bodyPr/>
        <a:lstStyle/>
        <a:p>
          <a:endParaRPr lang="de-DE"/>
        </a:p>
      </dgm:t>
    </dgm:pt>
    <dgm:pt modelId="{B797FBC1-EDE1-405E-8783-FCEFCEF606FD}" type="pres">
      <dgm:prSet presAssocID="{B4DE2C11-AA8B-40C2-81DF-D86263F17613}" presName="sibTrans" presStyleLbl="sibTrans2D1" presStyleIdx="0" presStyleCnt="0"/>
      <dgm:spPr/>
      <dgm:t>
        <a:bodyPr/>
        <a:lstStyle/>
        <a:p>
          <a:endParaRPr lang="de-DE"/>
        </a:p>
      </dgm:t>
    </dgm:pt>
    <dgm:pt modelId="{42A5F30D-A5F4-4D3F-B7E0-29E54A3F7F88}" type="pres">
      <dgm:prSet presAssocID="{24FC7AAB-863D-4D03-B63E-FB945E28ACA2}" presName="compNode" presStyleCnt="0"/>
      <dgm:spPr/>
    </dgm:pt>
    <dgm:pt modelId="{AD7684EB-3C1B-4922-8ABA-9E0C0D09E84C}" type="pres">
      <dgm:prSet presAssocID="{24FC7AAB-863D-4D03-B63E-FB945E28ACA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E2B84BE6-7854-4906-A3F7-935C5D9D3DF0}" type="pres">
      <dgm:prSet presAssocID="{24FC7AAB-863D-4D03-B63E-FB945E28ACA2}" presName="textRect" presStyleLbl="revTx" presStyleIdx="1" presStyleCnt="5">
        <dgm:presLayoutVars>
          <dgm:bulletEnabled val="1"/>
        </dgm:presLayoutVars>
      </dgm:prSet>
      <dgm:spPr/>
      <dgm:t>
        <a:bodyPr/>
        <a:lstStyle/>
        <a:p>
          <a:endParaRPr lang="de-DE"/>
        </a:p>
      </dgm:t>
    </dgm:pt>
    <dgm:pt modelId="{5AA941F8-F0F2-40EB-9AC1-A58E45985BC0}" type="pres">
      <dgm:prSet presAssocID="{4CB78C02-1DEE-4CC3-BC3E-2F55CE026138}" presName="sibTrans" presStyleLbl="sibTrans2D1" presStyleIdx="0" presStyleCnt="0"/>
      <dgm:spPr/>
      <dgm:t>
        <a:bodyPr/>
        <a:lstStyle/>
        <a:p>
          <a:endParaRPr lang="de-DE"/>
        </a:p>
      </dgm:t>
    </dgm:pt>
    <dgm:pt modelId="{CFE4126F-BA6E-48B7-B3B9-92148E3FC950}" type="pres">
      <dgm:prSet presAssocID="{3377257D-A998-45D9-A7D2-6FE9548BFB5F}" presName="compNode" presStyleCnt="0"/>
      <dgm:spPr/>
    </dgm:pt>
    <dgm:pt modelId="{8E93D539-8A23-4C6B-BCF6-44F62389156F}" type="pres">
      <dgm:prSet presAssocID="{3377257D-A998-45D9-A7D2-6FE9548BFB5F}"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45ABC254-DCCC-4EA1-A0F0-E0554709B8E5}" type="pres">
      <dgm:prSet presAssocID="{3377257D-A998-45D9-A7D2-6FE9548BFB5F}" presName="textRect" presStyleLbl="revTx" presStyleIdx="2" presStyleCnt="5">
        <dgm:presLayoutVars>
          <dgm:bulletEnabled val="1"/>
        </dgm:presLayoutVars>
      </dgm:prSet>
      <dgm:spPr/>
      <dgm:t>
        <a:bodyPr/>
        <a:lstStyle/>
        <a:p>
          <a:endParaRPr lang="de-DE"/>
        </a:p>
      </dgm:t>
    </dgm:pt>
    <dgm:pt modelId="{199DD646-D829-4AEC-8FF4-39AE0CD980A0}" type="pres">
      <dgm:prSet presAssocID="{96A4FC78-D315-4BC1-9F5C-4695D4FBAEE7}" presName="sibTrans" presStyleLbl="sibTrans2D1" presStyleIdx="0" presStyleCnt="0"/>
      <dgm:spPr/>
      <dgm:t>
        <a:bodyPr/>
        <a:lstStyle/>
        <a:p>
          <a:endParaRPr lang="de-DE"/>
        </a:p>
      </dgm:t>
    </dgm:pt>
    <dgm:pt modelId="{F155B02A-34FD-4698-BA70-7357C8E3E290}" type="pres">
      <dgm:prSet presAssocID="{E8878523-8FAF-4A0D-B083-5B7585F063A6}" presName="compNode" presStyleCnt="0"/>
      <dgm:spPr/>
    </dgm:pt>
    <dgm:pt modelId="{3B128F86-3614-4256-8EA4-EFDB8DF7161C}" type="pres">
      <dgm:prSet presAssocID="{E8878523-8FAF-4A0D-B083-5B7585F063A6}"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A010F144-8F78-49F5-9623-1FF01DE435D5}" type="pres">
      <dgm:prSet presAssocID="{E8878523-8FAF-4A0D-B083-5B7585F063A6}" presName="textRect" presStyleLbl="revTx" presStyleIdx="3" presStyleCnt="5">
        <dgm:presLayoutVars>
          <dgm:bulletEnabled val="1"/>
        </dgm:presLayoutVars>
      </dgm:prSet>
      <dgm:spPr/>
      <dgm:t>
        <a:bodyPr/>
        <a:lstStyle/>
        <a:p>
          <a:endParaRPr lang="de-DE"/>
        </a:p>
      </dgm:t>
    </dgm:pt>
    <dgm:pt modelId="{767B444F-81B8-4249-BFAA-55501AF4A3B9}" type="pres">
      <dgm:prSet presAssocID="{7988E864-CE00-4EB6-8CA0-886596437404}" presName="sibTrans" presStyleLbl="sibTrans2D1" presStyleIdx="0" presStyleCnt="0"/>
      <dgm:spPr/>
      <dgm:t>
        <a:bodyPr/>
        <a:lstStyle/>
        <a:p>
          <a:endParaRPr lang="de-DE"/>
        </a:p>
      </dgm:t>
    </dgm:pt>
    <dgm:pt modelId="{BDA20AA1-E061-47C1-B8E5-9C4D309A5ADB}" type="pres">
      <dgm:prSet presAssocID="{1ACC946E-8C5D-4BD4-8175-00F786C4B2BF}" presName="compNode" presStyleCnt="0"/>
      <dgm:spPr/>
    </dgm:pt>
    <dgm:pt modelId="{1037F359-448C-40CB-A69D-99C2F1B81FE8}" type="pres">
      <dgm:prSet presAssocID="{1ACC946E-8C5D-4BD4-8175-00F786C4B2BF}"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 modelId="{6DC55BEC-4EE1-46DF-AE47-5B6432897FAE}" type="pres">
      <dgm:prSet presAssocID="{1ACC946E-8C5D-4BD4-8175-00F786C4B2BF}" presName="textRect" presStyleLbl="revTx" presStyleIdx="4" presStyleCnt="5">
        <dgm:presLayoutVars>
          <dgm:bulletEnabled val="1"/>
        </dgm:presLayoutVars>
      </dgm:prSet>
      <dgm:spPr/>
      <dgm:t>
        <a:bodyPr/>
        <a:lstStyle/>
        <a:p>
          <a:endParaRPr lang="de-DE"/>
        </a:p>
      </dgm:t>
    </dgm:pt>
  </dgm:ptLst>
  <dgm:cxnLst>
    <dgm:cxn modelId="{50B8F669-A695-4A1E-AF8A-AAE451044404}" srcId="{1A5D29CB-7103-4DFC-A052-4B2E2B5BBB4E}" destId="{1ACC946E-8C5D-4BD4-8175-00F786C4B2BF}" srcOrd="4" destOrd="0" parTransId="{AA1D9837-F1F8-4EBD-9D43-9E9E9B6EA957}" sibTransId="{AF7034E3-57D8-4299-9956-92579517FEC5}"/>
    <dgm:cxn modelId="{545057D4-F995-4E3B-B479-D25C32387675}" srcId="{1A5D29CB-7103-4DFC-A052-4B2E2B5BBB4E}" destId="{E8878523-8FAF-4A0D-B083-5B7585F063A6}" srcOrd="3" destOrd="0" parTransId="{F6B7380A-94D2-4A43-9266-C3230E2AAFDB}" sibTransId="{7988E864-CE00-4EB6-8CA0-886596437404}"/>
    <dgm:cxn modelId="{B40D3A6C-33FA-48F0-B270-BB062454CEEC}" type="presOf" srcId="{E8878523-8FAF-4A0D-B083-5B7585F063A6}" destId="{A010F144-8F78-49F5-9623-1FF01DE435D5}" srcOrd="0" destOrd="0" presId="urn:microsoft.com/office/officeart/2005/8/layout/pList1"/>
    <dgm:cxn modelId="{67B9BBDB-B2C5-4044-823E-43E9CF659A40}" type="presOf" srcId="{24FC7AAB-863D-4D03-B63E-FB945E28ACA2}" destId="{E2B84BE6-7854-4906-A3F7-935C5D9D3DF0}" srcOrd="0" destOrd="0" presId="urn:microsoft.com/office/officeart/2005/8/layout/pList1"/>
    <dgm:cxn modelId="{5A859726-3F06-4635-AC44-EE4B8ED8C3EC}" type="presOf" srcId="{3377257D-A998-45D9-A7D2-6FE9548BFB5F}" destId="{45ABC254-DCCC-4EA1-A0F0-E0554709B8E5}" srcOrd="0" destOrd="0" presId="urn:microsoft.com/office/officeart/2005/8/layout/pList1"/>
    <dgm:cxn modelId="{AEDE66CB-C812-4F5C-B074-683C67A70E41}" srcId="{1A5D29CB-7103-4DFC-A052-4B2E2B5BBB4E}" destId="{9B604EB2-60D1-4747-84EB-86B3A7A221D3}" srcOrd="0" destOrd="0" parTransId="{CAE4D830-BD5B-4CCF-A0F0-D033BBCC8451}" sibTransId="{B4DE2C11-AA8B-40C2-81DF-D86263F17613}"/>
    <dgm:cxn modelId="{E70E4AA0-18B2-4EF9-8A35-3F9B63EC6CFA}" type="presOf" srcId="{1ACC946E-8C5D-4BD4-8175-00F786C4B2BF}" destId="{6DC55BEC-4EE1-46DF-AE47-5B6432897FAE}" srcOrd="0" destOrd="0" presId="urn:microsoft.com/office/officeart/2005/8/layout/pList1"/>
    <dgm:cxn modelId="{01F1B2A9-6E16-4A73-94FC-AE3B091706B5}" type="presOf" srcId="{1A5D29CB-7103-4DFC-A052-4B2E2B5BBB4E}" destId="{7541312B-F5EF-431E-A0C3-2D04F3B21217}" srcOrd="0" destOrd="0" presId="urn:microsoft.com/office/officeart/2005/8/layout/pList1"/>
    <dgm:cxn modelId="{4B8259F2-E80C-4DE5-A1E0-77160BDBD90E}" type="presOf" srcId="{4CB78C02-1DEE-4CC3-BC3E-2F55CE026138}" destId="{5AA941F8-F0F2-40EB-9AC1-A58E45985BC0}" srcOrd="0" destOrd="0" presId="urn:microsoft.com/office/officeart/2005/8/layout/pList1"/>
    <dgm:cxn modelId="{89836F55-BE59-456B-AD4B-DDF50837404B}" srcId="{1A5D29CB-7103-4DFC-A052-4B2E2B5BBB4E}" destId="{24FC7AAB-863D-4D03-B63E-FB945E28ACA2}" srcOrd="1" destOrd="0" parTransId="{9C9B4A09-1976-4300-A5C7-86BD343774FD}" sibTransId="{4CB78C02-1DEE-4CC3-BC3E-2F55CE026138}"/>
    <dgm:cxn modelId="{8107A7F9-D299-441B-A9FF-033368910B15}" type="presOf" srcId="{7988E864-CE00-4EB6-8CA0-886596437404}" destId="{767B444F-81B8-4249-BFAA-55501AF4A3B9}" srcOrd="0" destOrd="0" presId="urn:microsoft.com/office/officeart/2005/8/layout/pList1"/>
    <dgm:cxn modelId="{21F020E0-77E4-477D-8810-F0B64D1DFE65}" type="presOf" srcId="{B4DE2C11-AA8B-40C2-81DF-D86263F17613}" destId="{B797FBC1-EDE1-405E-8783-FCEFCEF606FD}" srcOrd="0" destOrd="0" presId="urn:microsoft.com/office/officeart/2005/8/layout/pList1"/>
    <dgm:cxn modelId="{8C7F0C7A-D4B4-4D99-96A2-CE77A1A1C1A2}" type="presOf" srcId="{9B604EB2-60D1-4747-84EB-86B3A7A221D3}" destId="{56384A01-1100-49DA-B797-AEE9E3F9C65B}" srcOrd="0" destOrd="0" presId="urn:microsoft.com/office/officeart/2005/8/layout/pList1"/>
    <dgm:cxn modelId="{91691892-666E-49AB-97A8-324019C01FB2}" type="presOf" srcId="{96A4FC78-D315-4BC1-9F5C-4695D4FBAEE7}" destId="{199DD646-D829-4AEC-8FF4-39AE0CD980A0}" srcOrd="0" destOrd="0" presId="urn:microsoft.com/office/officeart/2005/8/layout/pList1"/>
    <dgm:cxn modelId="{A98CAC8E-3E13-4D15-83C0-306416FD7B4E}" srcId="{1A5D29CB-7103-4DFC-A052-4B2E2B5BBB4E}" destId="{3377257D-A998-45D9-A7D2-6FE9548BFB5F}" srcOrd="2" destOrd="0" parTransId="{422E8AB7-E39D-4847-8991-8A32B683E125}" sibTransId="{96A4FC78-D315-4BC1-9F5C-4695D4FBAEE7}"/>
    <dgm:cxn modelId="{039C399D-638D-4129-9BFB-99AC2F21F2FB}" type="presParOf" srcId="{7541312B-F5EF-431E-A0C3-2D04F3B21217}" destId="{10F628A7-D579-40D9-B1E8-E2190236289D}" srcOrd="0" destOrd="0" presId="urn:microsoft.com/office/officeart/2005/8/layout/pList1"/>
    <dgm:cxn modelId="{965080B8-0441-47F0-8993-C85C9BD9CF50}" type="presParOf" srcId="{10F628A7-D579-40D9-B1E8-E2190236289D}" destId="{7A01DDB1-B762-4791-864D-31F7B8266776}" srcOrd="0" destOrd="0" presId="urn:microsoft.com/office/officeart/2005/8/layout/pList1"/>
    <dgm:cxn modelId="{68F5C816-8034-4A20-B86D-B31906A45702}" type="presParOf" srcId="{10F628A7-D579-40D9-B1E8-E2190236289D}" destId="{56384A01-1100-49DA-B797-AEE9E3F9C65B}" srcOrd="1" destOrd="0" presId="urn:microsoft.com/office/officeart/2005/8/layout/pList1"/>
    <dgm:cxn modelId="{E92B3F24-7CF9-48AE-980C-1AC38AA813D1}" type="presParOf" srcId="{7541312B-F5EF-431E-A0C3-2D04F3B21217}" destId="{B797FBC1-EDE1-405E-8783-FCEFCEF606FD}" srcOrd="1" destOrd="0" presId="urn:microsoft.com/office/officeart/2005/8/layout/pList1"/>
    <dgm:cxn modelId="{0FC0ABE0-6EBA-44D5-983B-A68A24C3AA04}" type="presParOf" srcId="{7541312B-F5EF-431E-A0C3-2D04F3B21217}" destId="{42A5F30D-A5F4-4D3F-B7E0-29E54A3F7F88}" srcOrd="2" destOrd="0" presId="urn:microsoft.com/office/officeart/2005/8/layout/pList1"/>
    <dgm:cxn modelId="{1426C480-74ED-405D-ACEA-8D13E5169F6E}" type="presParOf" srcId="{42A5F30D-A5F4-4D3F-B7E0-29E54A3F7F88}" destId="{AD7684EB-3C1B-4922-8ABA-9E0C0D09E84C}" srcOrd="0" destOrd="0" presId="urn:microsoft.com/office/officeart/2005/8/layout/pList1"/>
    <dgm:cxn modelId="{533F828D-B94D-4CA6-A6D7-A76D1A4247E6}" type="presParOf" srcId="{42A5F30D-A5F4-4D3F-B7E0-29E54A3F7F88}" destId="{E2B84BE6-7854-4906-A3F7-935C5D9D3DF0}" srcOrd="1" destOrd="0" presId="urn:microsoft.com/office/officeart/2005/8/layout/pList1"/>
    <dgm:cxn modelId="{35C2D442-49E6-4F1C-843C-198E12CF6DF2}" type="presParOf" srcId="{7541312B-F5EF-431E-A0C3-2D04F3B21217}" destId="{5AA941F8-F0F2-40EB-9AC1-A58E45985BC0}" srcOrd="3" destOrd="0" presId="urn:microsoft.com/office/officeart/2005/8/layout/pList1"/>
    <dgm:cxn modelId="{C5AEB9B4-5E0E-43B3-A556-A2C1C21F3AFC}" type="presParOf" srcId="{7541312B-F5EF-431E-A0C3-2D04F3B21217}" destId="{CFE4126F-BA6E-48B7-B3B9-92148E3FC950}" srcOrd="4" destOrd="0" presId="urn:microsoft.com/office/officeart/2005/8/layout/pList1"/>
    <dgm:cxn modelId="{D855F545-6A95-427D-BD16-C5BD76198E46}" type="presParOf" srcId="{CFE4126F-BA6E-48B7-B3B9-92148E3FC950}" destId="{8E93D539-8A23-4C6B-BCF6-44F62389156F}" srcOrd="0" destOrd="0" presId="urn:microsoft.com/office/officeart/2005/8/layout/pList1"/>
    <dgm:cxn modelId="{5031F7BF-2651-4F58-BEE5-61EF0007A891}" type="presParOf" srcId="{CFE4126F-BA6E-48B7-B3B9-92148E3FC950}" destId="{45ABC254-DCCC-4EA1-A0F0-E0554709B8E5}" srcOrd="1" destOrd="0" presId="urn:microsoft.com/office/officeart/2005/8/layout/pList1"/>
    <dgm:cxn modelId="{7553CA3B-20DF-4E75-9813-AD7D178989C1}" type="presParOf" srcId="{7541312B-F5EF-431E-A0C3-2D04F3B21217}" destId="{199DD646-D829-4AEC-8FF4-39AE0CD980A0}" srcOrd="5" destOrd="0" presId="urn:microsoft.com/office/officeart/2005/8/layout/pList1"/>
    <dgm:cxn modelId="{A8D6C3D2-8D02-4D33-9B8A-BB3AA4510A2E}" type="presParOf" srcId="{7541312B-F5EF-431E-A0C3-2D04F3B21217}" destId="{F155B02A-34FD-4698-BA70-7357C8E3E290}" srcOrd="6" destOrd="0" presId="urn:microsoft.com/office/officeart/2005/8/layout/pList1"/>
    <dgm:cxn modelId="{5D463C9C-6DC2-49A3-AA33-87218C9DE546}" type="presParOf" srcId="{F155B02A-34FD-4698-BA70-7357C8E3E290}" destId="{3B128F86-3614-4256-8EA4-EFDB8DF7161C}" srcOrd="0" destOrd="0" presId="urn:microsoft.com/office/officeart/2005/8/layout/pList1"/>
    <dgm:cxn modelId="{1F6916F6-3854-4685-8D95-0E10AB88B1D9}" type="presParOf" srcId="{F155B02A-34FD-4698-BA70-7357C8E3E290}" destId="{A010F144-8F78-49F5-9623-1FF01DE435D5}" srcOrd="1" destOrd="0" presId="urn:microsoft.com/office/officeart/2005/8/layout/pList1"/>
    <dgm:cxn modelId="{CA121FA0-39CE-4646-8DC3-625E6BBC3B90}" type="presParOf" srcId="{7541312B-F5EF-431E-A0C3-2D04F3B21217}" destId="{767B444F-81B8-4249-BFAA-55501AF4A3B9}" srcOrd="7" destOrd="0" presId="urn:microsoft.com/office/officeart/2005/8/layout/pList1"/>
    <dgm:cxn modelId="{A8046238-22F7-4CE8-8F21-A8AE26A79D5B}" type="presParOf" srcId="{7541312B-F5EF-431E-A0C3-2D04F3B21217}" destId="{BDA20AA1-E061-47C1-B8E5-9C4D309A5ADB}" srcOrd="8" destOrd="0" presId="urn:microsoft.com/office/officeart/2005/8/layout/pList1"/>
    <dgm:cxn modelId="{71C385F3-4996-44F3-9486-655704B8C0A7}" type="presParOf" srcId="{BDA20AA1-E061-47C1-B8E5-9C4D309A5ADB}" destId="{1037F359-448C-40CB-A69D-99C2F1B81FE8}" srcOrd="0" destOrd="0" presId="urn:microsoft.com/office/officeart/2005/8/layout/pList1"/>
    <dgm:cxn modelId="{41B4AC93-D767-404A-8458-E4A7CDA62F3C}" type="presParOf" srcId="{BDA20AA1-E061-47C1-B8E5-9C4D309A5ADB}" destId="{6DC55BEC-4EE1-46DF-AE47-5B6432897FA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1DDB1-B762-4791-864D-31F7B8266776}">
      <dsp:nvSpPr>
        <dsp:cNvPr id="0" name=""/>
        <dsp:cNvSpPr/>
      </dsp:nvSpPr>
      <dsp:spPr>
        <a:xfrm>
          <a:off x="527348" y="2507"/>
          <a:ext cx="2145625" cy="147833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84A01-1100-49DA-B797-AEE9E3F9C65B}">
      <dsp:nvSpPr>
        <dsp:cNvPr id="0" name=""/>
        <dsp:cNvSpPr/>
      </dsp:nvSpPr>
      <dsp:spPr>
        <a:xfrm>
          <a:off x="527348" y="1480843"/>
          <a:ext cx="2145625" cy="796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de-DE" sz="2200" kern="1200" dirty="0" err="1"/>
            <a:t>Italy</a:t>
          </a:r>
          <a:r>
            <a:rPr lang="de-DE" sz="2200" kern="1200" dirty="0"/>
            <a:t> (</a:t>
          </a:r>
          <a:r>
            <a:rPr lang="de-DE" sz="2200" kern="1200" dirty="0" smtClean="0"/>
            <a:t>4 </a:t>
          </a:r>
          <a:r>
            <a:rPr lang="de-DE" sz="2200" kern="1200" dirty="0" err="1" smtClean="0"/>
            <a:t>municipalities</a:t>
          </a:r>
          <a:r>
            <a:rPr lang="de-DE" sz="2200" kern="1200" dirty="0" smtClean="0"/>
            <a:t>) </a:t>
          </a:r>
          <a:endParaRPr lang="en-GB" sz="2200" kern="1200" dirty="0"/>
        </a:p>
      </dsp:txBody>
      <dsp:txXfrm>
        <a:off x="527348" y="1480843"/>
        <a:ext cx="2145625" cy="796027"/>
      </dsp:txXfrm>
    </dsp:sp>
    <dsp:sp modelId="{AD7684EB-3C1B-4922-8ABA-9E0C0D09E84C}">
      <dsp:nvSpPr>
        <dsp:cNvPr id="0" name=""/>
        <dsp:cNvSpPr/>
      </dsp:nvSpPr>
      <dsp:spPr>
        <a:xfrm>
          <a:off x="2887627" y="2507"/>
          <a:ext cx="2145625" cy="1478336"/>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B84BE6-7854-4906-A3F7-935C5D9D3DF0}">
      <dsp:nvSpPr>
        <dsp:cNvPr id="0" name=""/>
        <dsp:cNvSpPr/>
      </dsp:nvSpPr>
      <dsp:spPr>
        <a:xfrm>
          <a:off x="2887627" y="1480843"/>
          <a:ext cx="2145625" cy="796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de-DE" sz="2200" kern="1200" dirty="0" err="1"/>
            <a:t>Greece</a:t>
          </a:r>
          <a:r>
            <a:rPr lang="de-DE" sz="2200" kern="1200" dirty="0"/>
            <a:t> (</a:t>
          </a:r>
          <a:r>
            <a:rPr lang="de-DE" sz="2200" kern="1200" dirty="0" smtClean="0"/>
            <a:t>8 </a:t>
          </a:r>
          <a:r>
            <a:rPr lang="de-DE" sz="2200" kern="1200" dirty="0" err="1" smtClean="0"/>
            <a:t>municipalities</a:t>
          </a:r>
          <a:r>
            <a:rPr lang="de-DE" sz="2200" kern="1200" dirty="0" smtClean="0"/>
            <a:t>)</a:t>
          </a:r>
          <a:endParaRPr lang="en-GB" sz="2200" kern="1200" dirty="0"/>
        </a:p>
      </dsp:txBody>
      <dsp:txXfrm>
        <a:off x="2887627" y="1480843"/>
        <a:ext cx="2145625" cy="796027"/>
      </dsp:txXfrm>
    </dsp:sp>
    <dsp:sp modelId="{8E93D539-8A23-4C6B-BCF6-44F62389156F}">
      <dsp:nvSpPr>
        <dsp:cNvPr id="0" name=""/>
        <dsp:cNvSpPr/>
      </dsp:nvSpPr>
      <dsp:spPr>
        <a:xfrm>
          <a:off x="5247905" y="2507"/>
          <a:ext cx="2145625" cy="1478336"/>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BC254-DCCC-4EA1-A0F0-E0554709B8E5}">
      <dsp:nvSpPr>
        <dsp:cNvPr id="0" name=""/>
        <dsp:cNvSpPr/>
      </dsp:nvSpPr>
      <dsp:spPr>
        <a:xfrm>
          <a:off x="5247905" y="1480843"/>
          <a:ext cx="2145625" cy="796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de-DE" sz="2200" kern="1200" dirty="0"/>
            <a:t>Portugal (</a:t>
          </a:r>
          <a:r>
            <a:rPr lang="de-DE" sz="2200" kern="1200" dirty="0" smtClean="0"/>
            <a:t>9 </a:t>
          </a:r>
          <a:r>
            <a:rPr lang="de-DE" sz="2200" kern="1200" dirty="0" err="1" smtClean="0"/>
            <a:t>municipalities</a:t>
          </a:r>
          <a:r>
            <a:rPr lang="de-DE" sz="2200" kern="1200" dirty="0" smtClean="0"/>
            <a:t>)</a:t>
          </a:r>
          <a:endParaRPr lang="en-GB" sz="2200" kern="1200" dirty="0"/>
        </a:p>
      </dsp:txBody>
      <dsp:txXfrm>
        <a:off x="5247905" y="1480843"/>
        <a:ext cx="2145625" cy="796027"/>
      </dsp:txXfrm>
    </dsp:sp>
    <dsp:sp modelId="{3B128F86-3614-4256-8EA4-EFDB8DF7161C}">
      <dsp:nvSpPr>
        <dsp:cNvPr id="0" name=""/>
        <dsp:cNvSpPr/>
      </dsp:nvSpPr>
      <dsp:spPr>
        <a:xfrm>
          <a:off x="1707487" y="2491433"/>
          <a:ext cx="2145625" cy="1478336"/>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0F144-8F78-49F5-9623-1FF01DE435D5}">
      <dsp:nvSpPr>
        <dsp:cNvPr id="0" name=""/>
        <dsp:cNvSpPr/>
      </dsp:nvSpPr>
      <dsp:spPr>
        <a:xfrm>
          <a:off x="1707487" y="3969769"/>
          <a:ext cx="2145625" cy="796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de-DE" sz="2200" kern="1200" dirty="0" err="1"/>
            <a:t>Netherlands</a:t>
          </a:r>
          <a:r>
            <a:rPr lang="de-DE" sz="2200" kern="1200" dirty="0"/>
            <a:t> (</a:t>
          </a:r>
          <a:r>
            <a:rPr lang="de-DE" sz="2200" kern="1200" dirty="0" smtClean="0"/>
            <a:t>4 </a:t>
          </a:r>
          <a:r>
            <a:rPr lang="de-DE" sz="2200" kern="1200" dirty="0" err="1" smtClean="0"/>
            <a:t>municipalities</a:t>
          </a:r>
          <a:r>
            <a:rPr lang="de-DE" sz="2200" kern="1200" dirty="0" smtClean="0"/>
            <a:t>)</a:t>
          </a:r>
          <a:endParaRPr lang="en-GB" sz="2200" kern="1200" dirty="0"/>
        </a:p>
      </dsp:txBody>
      <dsp:txXfrm>
        <a:off x="1707487" y="3969769"/>
        <a:ext cx="2145625" cy="796027"/>
      </dsp:txXfrm>
    </dsp:sp>
    <dsp:sp modelId="{1037F359-448C-40CB-A69D-99C2F1B81FE8}">
      <dsp:nvSpPr>
        <dsp:cNvPr id="0" name=""/>
        <dsp:cNvSpPr/>
      </dsp:nvSpPr>
      <dsp:spPr>
        <a:xfrm>
          <a:off x="4067766" y="2491433"/>
          <a:ext cx="2145625" cy="1478336"/>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55BEC-4EE1-46DF-AE47-5B6432897FAE}">
      <dsp:nvSpPr>
        <dsp:cNvPr id="0" name=""/>
        <dsp:cNvSpPr/>
      </dsp:nvSpPr>
      <dsp:spPr>
        <a:xfrm>
          <a:off x="4067766" y="3969769"/>
          <a:ext cx="2145625" cy="796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de-DE" sz="2200" kern="1200" dirty="0"/>
            <a:t>France (</a:t>
          </a:r>
          <a:r>
            <a:rPr lang="de-DE" sz="2200" kern="1200" dirty="0" smtClean="0"/>
            <a:t>4 </a:t>
          </a:r>
          <a:r>
            <a:rPr lang="de-DE" sz="2200" kern="1200" dirty="0" err="1" smtClean="0"/>
            <a:t>municipalities</a:t>
          </a:r>
          <a:r>
            <a:rPr lang="de-DE" sz="2200" kern="1200" dirty="0" smtClean="0"/>
            <a:t>)</a:t>
          </a:r>
          <a:endParaRPr lang="en-GB" sz="2200" kern="1200" dirty="0"/>
        </a:p>
      </dsp:txBody>
      <dsp:txXfrm>
        <a:off x="4067766" y="3969769"/>
        <a:ext cx="2145625" cy="79602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r>
              <a:rPr lang="fr-FR"/>
              <a:t>page</a:t>
            </a: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8C9BE41-4A39-B348-822B-8B08F081BCD3}" type="datetime1">
              <a:rPr lang="fr-FR"/>
              <a:pPr>
                <a:defRPr/>
              </a:pPr>
              <a:t>30/09/2022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r>
              <a:rPr lang="fr-FR"/>
              <a:t>Cliquez pour ajouter votre intitulé</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E4E5B0D-BCD0-3545-BC37-2021B344CBF8}" type="slidenum">
              <a:rPr lang="fr-FR"/>
              <a:pPr>
                <a:defRPr/>
              </a:pPr>
              <a:t>‹Nr.›</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r>
              <a:rPr lang="fr-FR"/>
              <a:t>page</a:t>
            </a: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255A1A6-71FC-EA47-901F-F813E43B9158}" type="datetime1">
              <a:rPr lang="fr-FR"/>
              <a:pPr>
                <a:defRPr/>
              </a:pPr>
              <a:t>30/09/2022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r>
              <a:rPr lang="fr-FR"/>
              <a:t>Cliquez pour ajouter votre intitulé</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1EA2521-96CC-3C47-ABD3-231E71EA4B06}" type="slidenum">
              <a:rPr lang="fr-FR"/>
              <a:pPr>
                <a:defRPr/>
              </a:pPr>
              <a:t>‹Nr.›</a:t>
            </a:fld>
            <a:endParaRPr lang="fr-FR"/>
          </a:p>
        </p:txBody>
      </p:sp>
    </p:spTree>
  </p:cSld>
  <p:clrMap bg1="lt1" tx1="dk1" bg2="lt2" tx2="dk2" accent1="accent1" accent2="accent2" accent3="accent3" accent4="accent4" accent5="accent5" accent6="accent6" hlink="hlink" folHlink="folHlink"/>
  <p:hf sldNum="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lvl="0"/>
            <a:r>
              <a:rPr lang="en-US" sz="1800" dirty="0" smtClean="0"/>
              <a:t>Municipalities:</a:t>
            </a:r>
          </a:p>
          <a:p>
            <a:pPr marL="342900" lvl="1" indent="-342900">
              <a:buFont typeface="Arial" panose="020B0604020202020204" pitchFamily="34" charset="0"/>
              <a:buChar char="•"/>
            </a:pPr>
            <a:r>
              <a:rPr lang="en-US" sz="1800" dirty="0" smtClean="0"/>
              <a:t>Major contribution to greenhouse gas emissions mainly through the energy consumption of buildings and transportation (</a:t>
            </a:r>
            <a:r>
              <a:rPr lang="en-US" sz="1800" dirty="0" err="1" smtClean="0"/>
              <a:t>Strasser</a:t>
            </a:r>
            <a:r>
              <a:rPr lang="en-US" sz="1800" dirty="0" smtClean="0"/>
              <a:t> et al. 2018) </a:t>
            </a:r>
          </a:p>
          <a:p>
            <a:pPr marL="342900" lvl="1" indent="-342900">
              <a:buFont typeface="Arial" panose="020B0604020202020204" pitchFamily="34" charset="0"/>
              <a:buChar char="•"/>
            </a:pPr>
            <a:r>
              <a:rPr lang="en-US" sz="1800" dirty="0" smtClean="0"/>
              <a:t>Dominant role of urban political actors and decision makers in the transition process </a:t>
            </a:r>
            <a:r>
              <a:rPr lang="de-DE" sz="1800" dirty="0" smtClean="0"/>
              <a:t>(Cheung and </a:t>
            </a:r>
            <a:r>
              <a:rPr lang="de-DE" sz="1800" dirty="0" err="1" smtClean="0"/>
              <a:t>Oßenbrügge</a:t>
            </a:r>
            <a:r>
              <a:rPr lang="de-DE" sz="1800" dirty="0" smtClean="0"/>
              <a:t> 2020). </a:t>
            </a:r>
          </a:p>
          <a:p>
            <a:pPr marL="0" lvl="1" indent="0">
              <a:buFont typeface="Arial" panose="020B0604020202020204" pitchFamily="34" charset="0"/>
              <a:buNone/>
            </a:pPr>
            <a:endParaRPr lang="de-DE" sz="1800" dirty="0" smtClean="0"/>
          </a:p>
          <a:p>
            <a:pPr marL="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smtClean="0">
                <a:solidFill>
                  <a:srgbClr val="808080"/>
                </a:solidFill>
                <a:latin typeface="Calibri" panose="020F0502020204030204" pitchFamily="34" charset="0"/>
              </a:rPr>
              <a:t>Drivers of the energy transition</a:t>
            </a:r>
            <a:r>
              <a:rPr lang="en-US" sz="1200" dirty="0" smtClean="0">
                <a:solidFill>
                  <a:srgbClr val="808080"/>
                </a:solidFill>
                <a:latin typeface="Calibri" panose="020F0502020204030204" pitchFamily="34" charset="0"/>
              </a:rPr>
              <a:t>: </a:t>
            </a:r>
            <a:r>
              <a:rPr lang="en-US" sz="1200" b="0" i="0" u="none" strike="noStrike" kern="1200" baseline="0" dirty="0" smtClean="0">
                <a:solidFill>
                  <a:schemeClr val="tx1"/>
                </a:solidFill>
                <a:latin typeface="+mn-lt"/>
                <a:ea typeface="ＭＳ Ｐゴシック" charset="-128"/>
                <a:cs typeface="+mn-cs"/>
              </a:rPr>
              <a:t>Covenant of Mayors (</a:t>
            </a:r>
            <a:r>
              <a:rPr lang="en-US" sz="1200" b="0" i="0" u="none" strike="noStrike" kern="1200" baseline="0" dirty="0" err="1" smtClean="0">
                <a:solidFill>
                  <a:schemeClr val="tx1"/>
                </a:solidFill>
                <a:latin typeface="+mn-lt"/>
                <a:ea typeface="ＭＳ Ｐゴシック" charset="-128"/>
                <a:cs typeface="+mn-cs"/>
              </a:rPr>
              <a:t>CoM</a:t>
            </a:r>
            <a:r>
              <a:rPr lang="en-US" sz="1200" b="0" i="0" u="none" strike="noStrike" kern="1200" baseline="0" dirty="0" smtClean="0">
                <a:solidFill>
                  <a:schemeClr val="tx1"/>
                </a:solidFill>
                <a:latin typeface="+mn-lt"/>
                <a:ea typeface="ＭＳ Ｐゴシック" charset="-128"/>
                <a:cs typeface="+mn-cs"/>
              </a:rPr>
              <a:t>): The EU Covenant of Mayors for Climate &amp; Energy was launched in 2008 and brings together thousands of local governments voluntarily committed to implementing EU climate and energy objectives. www.covenantofmayors.eu 	 </a:t>
            </a:r>
          </a:p>
          <a:p>
            <a:pPr marL="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ＭＳ Ｐゴシック" charset="-128"/>
              <a:cs typeface="+mn-cs"/>
            </a:endParaRPr>
          </a:p>
          <a:p>
            <a:pPr marL="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ＭＳ Ｐゴシック" charset="-128"/>
                <a:cs typeface="+mn-cs"/>
              </a:rPr>
              <a:t>SEAP / SECAP: The Sustainable Energy and Climate Action Plan (SECAP) is the key document of a signatory of the Covenant of Mayor (</a:t>
            </a:r>
            <a:r>
              <a:rPr lang="en-US" sz="1200" b="0" i="0" u="none" strike="noStrike" kern="1200" baseline="0" dirty="0" err="1" smtClean="0">
                <a:solidFill>
                  <a:schemeClr val="tx1"/>
                </a:solidFill>
                <a:latin typeface="+mn-lt"/>
                <a:ea typeface="ＭＳ Ｐゴシック" charset="-128"/>
                <a:cs typeface="+mn-cs"/>
              </a:rPr>
              <a:t>CoM</a:t>
            </a:r>
            <a:r>
              <a:rPr lang="en-US" sz="1200" b="0" i="0" u="none" strike="noStrike" kern="1200" baseline="0" dirty="0" smtClean="0">
                <a:solidFill>
                  <a:schemeClr val="tx1"/>
                </a:solidFill>
                <a:latin typeface="+mn-lt"/>
                <a:ea typeface="ＭＳ Ｐゴシック" charset="-128"/>
                <a:cs typeface="+mn-cs"/>
              </a:rPr>
              <a:t>) since 2018. It is an extension of the former Sustainable Energy Action Plan (SEAP). These documents outline the key actions that Covenant signatories plan to reduce greenhouse gas emissions (GHG). 	</a:t>
            </a:r>
          </a:p>
          <a:p>
            <a:pPr marL="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ＭＳ Ｐゴシック" charset="-128"/>
              <a:cs typeface="+mn-cs"/>
            </a:endParaRPr>
          </a:p>
          <a:p>
            <a:pPr marL="0" lvl="1" indent="0">
              <a:buFont typeface="Arial" panose="020B0604020202020204" pitchFamily="34" charset="0"/>
              <a:buNone/>
            </a:pPr>
            <a:endParaRPr lang="de-DE" sz="1800" dirty="0" smtClean="0"/>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262615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Only 69 of the 301 measures received funding. For 230 measures it is not known whether a grant was received.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This shows that the topic of funding should be addressed more strongly in the municipalities in the future.</a:t>
            </a:r>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225953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stakeholder</a:t>
            </a:r>
            <a:r>
              <a:rPr lang="de-DE" dirty="0" smtClean="0"/>
              <a:t> </a:t>
            </a:r>
            <a:r>
              <a:rPr lang="de-DE" dirty="0" err="1" smtClean="0"/>
              <a:t>engagement</a:t>
            </a:r>
            <a:r>
              <a:rPr lang="de-DE" dirty="0" smtClean="0"/>
              <a:t>: </a:t>
            </a:r>
            <a:r>
              <a:rPr lang="de-DE" dirty="0" err="1" smtClean="0"/>
              <a:t>refers</a:t>
            </a:r>
            <a:r>
              <a:rPr lang="de-DE" dirty="0" smtClean="0"/>
              <a:t> </a:t>
            </a:r>
            <a:r>
              <a:rPr lang="de-DE" dirty="0" err="1" smtClean="0"/>
              <a:t>to</a:t>
            </a:r>
            <a:r>
              <a:rPr lang="de-DE" dirty="0" smtClean="0"/>
              <a:t> </a:t>
            </a:r>
            <a:r>
              <a:rPr lang="de-DE" dirty="0" err="1" smtClean="0"/>
              <a:t>energy</a:t>
            </a:r>
            <a:r>
              <a:rPr lang="de-DE" dirty="0" smtClean="0"/>
              <a:t> </a:t>
            </a:r>
            <a:r>
              <a:rPr lang="de-DE" dirty="0" err="1" smtClean="0"/>
              <a:t>supplier</a:t>
            </a:r>
            <a:r>
              <a:rPr lang="de-DE" dirty="0" smtClean="0"/>
              <a:t> </a:t>
            </a:r>
            <a:r>
              <a:rPr lang="de-DE" dirty="0" err="1" smtClean="0"/>
              <a:t>or</a:t>
            </a:r>
            <a:r>
              <a:rPr lang="de-DE" dirty="0" smtClean="0"/>
              <a:t> </a:t>
            </a:r>
            <a:r>
              <a:rPr lang="de-DE" dirty="0" err="1" smtClean="0"/>
              <a:t>municipal</a:t>
            </a:r>
            <a:r>
              <a:rPr lang="de-DE" dirty="0" smtClean="0"/>
              <a:t> </a:t>
            </a:r>
            <a:r>
              <a:rPr lang="de-DE" dirty="0" err="1" smtClean="0"/>
              <a:t>council</a:t>
            </a:r>
            <a:r>
              <a:rPr lang="de-DE" baseline="0" dirty="0" smtClean="0"/>
              <a:t> </a:t>
            </a:r>
            <a:r>
              <a:rPr lang="de-DE" baseline="0" dirty="0" err="1" smtClean="0"/>
              <a:t>who</a:t>
            </a:r>
            <a:r>
              <a:rPr lang="de-DE" baseline="0" dirty="0" smtClean="0"/>
              <a:t> </a:t>
            </a:r>
            <a:r>
              <a:rPr lang="de-DE" baseline="0" dirty="0" err="1" smtClean="0"/>
              <a:t>are</a:t>
            </a:r>
            <a:r>
              <a:rPr lang="de-DE" baseline="0" dirty="0" smtClean="0"/>
              <a:t> </a:t>
            </a:r>
            <a:r>
              <a:rPr lang="de-DE" baseline="0" dirty="0" err="1" smtClean="0"/>
              <a:t>engaged</a:t>
            </a:r>
            <a:r>
              <a:rPr lang="de-DE" baseline="0" dirty="0" smtClean="0"/>
              <a:t> </a:t>
            </a:r>
            <a:r>
              <a:rPr lang="de-DE" baseline="0" dirty="0" err="1" smtClean="0"/>
              <a:t>to</a:t>
            </a:r>
            <a:r>
              <a:rPr lang="de-DE" baseline="0" dirty="0" smtClean="0"/>
              <a:t> </a:t>
            </a:r>
            <a:r>
              <a:rPr lang="de-DE" baseline="0" dirty="0" err="1" smtClean="0"/>
              <a:t>become</a:t>
            </a:r>
            <a:r>
              <a:rPr lang="de-DE" baseline="0" dirty="0" smtClean="0"/>
              <a:t> </a:t>
            </a:r>
            <a:r>
              <a:rPr lang="de-DE" baseline="0" dirty="0" err="1" smtClean="0"/>
              <a:t>active</a:t>
            </a:r>
            <a:r>
              <a:rPr lang="de-DE" baseline="0" dirty="0" smtClean="0"/>
              <a:t>. </a:t>
            </a:r>
            <a:endParaRPr lang="de-DE" dirty="0" smtClean="0"/>
          </a:p>
          <a:p>
            <a:endParaRPr lang="de-DE" dirty="0" smtClean="0"/>
          </a:p>
          <a:p>
            <a:r>
              <a:rPr lang="de-DE" dirty="0" smtClean="0"/>
              <a:t>Genau definiert haben wir das nicht. Das war leider auch ein kleines Problem denke ich bei der Auswahl. Eigentlich war damit gemeint, beispielsweise Programme zu machen in welchen unterschiedliche Gruppen motiviert werden etwas zu tun. Beispielsweise der Gemeinderat oder Energieversorger oder so</a:t>
            </a:r>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106138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Lack of </a:t>
            </a:r>
            <a:r>
              <a:rPr lang="en-US" sz="1200" b="1" dirty="0" smtClean="0"/>
              <a:t>financial and human resources </a:t>
            </a:r>
            <a:r>
              <a:rPr lang="en-US" sz="1200" dirty="0" smtClean="0"/>
              <a:t>in municipalities. Municipalities could not get funded for participating in the project.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Challenge to identify the person in the municipalities to complete the questionnaire.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Responsibility within small municipalities in the field of climate and energy often not clearly assigned or distributed across different offices and departments. This is also a general challenge in the transition to a low-carbon municipality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The selection of the categories of the measures is sometimes difficult and sometimes somewhat arbitrary. For future questionnaires, this selection should be simplified and refer only to the 3-5 main categories.</a:t>
            </a:r>
          </a:p>
          <a:p>
            <a:pPr lvl="0">
              <a:buNone/>
            </a:pPr>
            <a:endParaRPr lang="en-US" sz="1600" b="0" dirty="0" smtClean="0"/>
          </a:p>
          <a:p>
            <a:pPr lvl="0">
              <a:buNone/>
            </a:pPr>
            <a:r>
              <a:rPr lang="de-DE" sz="1600" b="1" dirty="0" smtClean="0"/>
              <a:t>Outlook</a:t>
            </a:r>
            <a:r>
              <a:rPr lang="de-DE" sz="1600" dirty="0" smtClean="0"/>
              <a:t>:</a:t>
            </a:r>
          </a:p>
          <a:p>
            <a:pPr marL="342900" marR="0" lvl="2" indent="-3429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smtClean="0"/>
              <a:t>PATH2LC project raises awareness for the energy transition on a municipal level and points to the responsibility of municipalities. </a:t>
            </a:r>
          </a:p>
          <a:p>
            <a:pPr marL="342900" lvl="2" indent="-342900">
              <a:buFont typeface="Arial" panose="020B0604020202020204" pitchFamily="34" charset="0"/>
              <a:buChar char="•"/>
            </a:pPr>
            <a:r>
              <a:rPr lang="en-GB" sz="1600" dirty="0" smtClean="0"/>
              <a:t>Municipalities </a:t>
            </a:r>
            <a:r>
              <a:rPr lang="en-GB" sz="1600" dirty="0" smtClean="0"/>
              <a:t>appreciate </a:t>
            </a:r>
            <a:r>
              <a:rPr lang="en-US" sz="1600" dirty="0" smtClean="0"/>
              <a:t>peer-to-peer learning as part of the LMN; will be evaluated in more depth as part of the social-scientific evaluation. </a:t>
            </a:r>
          </a:p>
          <a:p>
            <a:pPr marL="342900" lvl="2" indent="-342900">
              <a:buFont typeface="Wingdings" panose="05000000000000000000" pitchFamily="2" charset="2"/>
              <a:buChar char="Ø"/>
            </a:pPr>
            <a:r>
              <a:rPr lang="en-US" sz="1600" dirty="0" smtClean="0"/>
              <a:t>Impact </a:t>
            </a:r>
            <a:r>
              <a:rPr lang="en-US" sz="1600" dirty="0" smtClean="0"/>
              <a:t>of the project might be more obvious in the longer run.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smtClean="0"/>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319178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smtClean="0">
                <a:solidFill>
                  <a:srgbClr val="808080"/>
                </a:solidFill>
                <a:latin typeface="Calibri" panose="020F0502020204030204" pitchFamily="34" charset="0"/>
              </a:rPr>
              <a:t>Core of the project: ‘</a:t>
            </a:r>
            <a:r>
              <a:rPr lang="en-GB" b="1" dirty="0" smtClean="0">
                <a:solidFill>
                  <a:srgbClr val="808080"/>
                </a:solidFill>
                <a:latin typeface="Calibri" panose="020F0502020204030204" pitchFamily="34" charset="0"/>
              </a:rPr>
              <a:t>Learning Municipality Network’ (LMN) approach</a:t>
            </a:r>
            <a:r>
              <a:rPr lang="en-GB" dirty="0" smtClean="0">
                <a:solidFill>
                  <a:srgbClr val="808080"/>
                </a:solidFill>
                <a:latin typeface="Calibri" panose="020F0502020204030204" pitchFamily="34" charset="0"/>
              </a:rPr>
              <a:t>: very close cooperation of municipalities in the form of regular, well organised and moderated meetings including expert input and peer-to-peer learning. </a:t>
            </a:r>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72020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sz="1800" dirty="0" smtClean="0"/>
              <a:t>in total 29 municipalities</a:t>
            </a:r>
          </a:p>
        </p:txBody>
      </p:sp>
      <p:sp>
        <p:nvSpPr>
          <p:cNvPr id="4" name="Header Placeholder 3"/>
          <p:cNvSpPr>
            <a:spLocks noGrp="1"/>
          </p:cNvSpPr>
          <p:nvPr>
            <p:ph type="hdr" sz="quarter"/>
          </p:nvPr>
        </p:nvSpPr>
        <p:spPr/>
        <p:txBody>
          <a:bodyPr/>
          <a:lstStyle/>
          <a:p>
            <a:pPr>
              <a:defRPr/>
            </a:pPr>
            <a:r>
              <a:rPr lang="fr-FR"/>
              <a:t>page</a:t>
            </a:r>
          </a:p>
        </p:txBody>
      </p:sp>
    </p:spTree>
    <p:extLst>
      <p:ext uri="{BB962C8B-B14F-4D97-AF65-F5344CB8AC3E}">
        <p14:creationId xmlns:p14="http://schemas.microsoft.com/office/powerpoint/2010/main" val="282177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289446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energy</a:t>
            </a:r>
            <a:r>
              <a:rPr lang="de-DE" baseline="0" dirty="0" smtClean="0"/>
              <a:t> </a:t>
            </a:r>
            <a:r>
              <a:rPr lang="de-DE" baseline="0" dirty="0" err="1" smtClean="0"/>
              <a:t>carrier</a:t>
            </a:r>
            <a:r>
              <a:rPr lang="de-DE" baseline="0" dirty="0" smtClean="0"/>
              <a:t>: </a:t>
            </a:r>
            <a:r>
              <a:rPr lang="de-DE" dirty="0" smtClean="0"/>
              <a:t>Gas, </a:t>
            </a:r>
            <a:r>
              <a:rPr lang="de-DE" dirty="0" err="1" smtClean="0"/>
              <a:t>electricity</a:t>
            </a:r>
            <a:r>
              <a:rPr lang="de-DE" dirty="0" smtClean="0"/>
              <a:t> </a:t>
            </a:r>
            <a:r>
              <a:rPr lang="de-DE" dirty="0" err="1" smtClean="0"/>
              <a:t>or</a:t>
            </a:r>
            <a:r>
              <a:rPr lang="de-DE" dirty="0" smtClean="0"/>
              <a:t> </a:t>
            </a:r>
            <a:r>
              <a:rPr lang="de-DE" dirty="0" err="1" smtClean="0"/>
              <a:t>oil</a:t>
            </a:r>
            <a:r>
              <a:rPr lang="de-DE" dirty="0" smtClean="0"/>
              <a:t>.</a:t>
            </a:r>
          </a:p>
          <a:p>
            <a:endParaRPr lang="de-DE" dirty="0" smtClean="0"/>
          </a:p>
          <a:p>
            <a:r>
              <a:rPr lang="de-DE" dirty="0" smtClean="0"/>
              <a:t>All </a:t>
            </a:r>
            <a:r>
              <a:rPr lang="de-DE" dirty="0" err="1" smtClean="0"/>
              <a:t>municipalities</a:t>
            </a:r>
            <a:r>
              <a:rPr lang="de-DE" baseline="0" dirty="0" smtClean="0"/>
              <a:t> in </a:t>
            </a:r>
            <a:r>
              <a:rPr lang="de-DE" baseline="0" dirty="0" err="1" smtClean="0"/>
              <a:t>the</a:t>
            </a:r>
            <a:r>
              <a:rPr lang="de-DE" baseline="0" dirty="0" smtClean="0"/>
              <a:t> </a:t>
            </a:r>
            <a:r>
              <a:rPr lang="de-DE" baseline="0" dirty="0" err="1" smtClean="0"/>
              <a:t>project</a:t>
            </a:r>
            <a:r>
              <a:rPr lang="de-DE" baseline="0" dirty="0" smtClean="0"/>
              <a:t> </a:t>
            </a:r>
            <a:r>
              <a:rPr lang="de-DE" baseline="0" dirty="0" err="1" smtClean="0"/>
              <a:t>have</a:t>
            </a:r>
            <a:r>
              <a:rPr lang="de-DE" baseline="0" dirty="0" smtClean="0"/>
              <a:t> a SE(C)AP.</a:t>
            </a:r>
          </a:p>
          <a:p>
            <a:endParaRPr lang="de-DE"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latin typeface="+mn-lt"/>
              </a:rPr>
              <a:t>Right side</a:t>
            </a:r>
            <a:r>
              <a:rPr lang="en-US" sz="1200" dirty="0" smtClean="0">
                <a:latin typeface="+mn-lt"/>
              </a:rPr>
              <a:t>: Of the 351 measures, </a:t>
            </a:r>
            <a:r>
              <a:rPr lang="en-US" sz="1200" b="1" dirty="0" smtClean="0">
                <a:latin typeface="+mn-lt"/>
              </a:rPr>
              <a:t>258 measures are part of a SECAP </a:t>
            </a:r>
            <a:r>
              <a:rPr lang="en-US" sz="1200" dirty="0" smtClean="0">
                <a:latin typeface="+mn-lt"/>
              </a:rPr>
              <a:t>and </a:t>
            </a:r>
            <a:r>
              <a:rPr lang="en-US" sz="1200" b="1" dirty="0" smtClean="0">
                <a:latin typeface="+mn-lt"/>
              </a:rPr>
              <a:t>44 measures are not part of a SECAP</a:t>
            </a:r>
            <a:r>
              <a:rPr lang="en-US" sz="1200" dirty="0" smtClean="0">
                <a:latin typeface="+mn-lt"/>
              </a:rPr>
              <a:t>. No information was available for 49 measures.</a:t>
            </a:r>
            <a:endParaRPr lang="de-DE" sz="1200" dirty="0" smtClean="0">
              <a:latin typeface="+mn-lt"/>
            </a:endParaRPr>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20833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rPr>
              <a:t>Left</a:t>
            </a:r>
            <a:r>
              <a:rPr lang="en-US" sz="1200" dirty="0" smtClean="0">
                <a:solidFill>
                  <a:schemeClr val="tx1"/>
                </a:solidFill>
              </a:rPr>
              <a:t>: Implementation status: Of the 351 measures, </a:t>
            </a:r>
            <a:r>
              <a:rPr lang="en-US" sz="1200" b="1" dirty="0" smtClean="0">
                <a:solidFill>
                  <a:schemeClr val="tx1"/>
                </a:solidFill>
              </a:rPr>
              <a:t>116 measures have been fully implemented </a:t>
            </a:r>
            <a:r>
              <a:rPr lang="en-US" sz="1200" dirty="0" smtClean="0">
                <a:solidFill>
                  <a:schemeClr val="tx1"/>
                </a:solidFill>
              </a:rPr>
              <a:t>and </a:t>
            </a:r>
            <a:r>
              <a:rPr lang="en-US" sz="1200" b="1" dirty="0" smtClean="0">
                <a:solidFill>
                  <a:schemeClr val="tx1"/>
                </a:solidFill>
              </a:rPr>
              <a:t>175 measures have been partially implemented</a:t>
            </a:r>
            <a:r>
              <a:rPr lang="en-US" sz="1200" dirty="0" smtClean="0">
                <a:solidFill>
                  <a:schemeClr val="tx1"/>
                </a:solidFill>
              </a:rPr>
              <a:t> or are still being implemented. No information was available for 60 measures.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tx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rPr>
              <a:t>Right</a:t>
            </a:r>
            <a:r>
              <a:rPr lang="en-US" sz="1200" dirty="0" smtClean="0">
                <a:solidFill>
                  <a:schemeClr val="tx1"/>
                </a:solidFill>
              </a:rPr>
              <a:t>: </a:t>
            </a:r>
            <a:r>
              <a:rPr lang="en-US" sz="1200" b="1" dirty="0" smtClean="0">
                <a:latin typeface="+mn-lt"/>
              </a:rPr>
              <a:t>measures have been implemented continuously over the last few years</a:t>
            </a:r>
            <a:r>
              <a:rPr lang="en-US" sz="1200" dirty="0" smtClean="0">
                <a:latin typeface="+mn-lt"/>
              </a:rPr>
              <a:t>. Especially since 2018, however, the number of implemented measures has increased.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sz="1200" dirty="0" smtClean="0">
              <a:solidFill>
                <a:schemeClr val="tx1"/>
              </a:solidFill>
            </a:endParaRPr>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265981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rPr>
              <a:t>Category of measures: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rPr>
              <a:t>Efficiency measures and renewables </a:t>
            </a:r>
            <a:r>
              <a:rPr lang="en-US" sz="1200" dirty="0" smtClean="0">
                <a:solidFill>
                  <a:schemeClr val="tx1"/>
                </a:solidFill>
              </a:rPr>
              <a:t>are often implemented.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There is a clear focus on transport, renewables</a:t>
            </a:r>
            <a:r>
              <a:rPr lang="en-US" sz="1200" baseline="0" dirty="0" smtClean="0">
                <a:solidFill>
                  <a:schemeClr val="tx1"/>
                </a:solidFill>
              </a:rPr>
              <a:t> and</a:t>
            </a:r>
            <a:r>
              <a:rPr lang="en-US" sz="1200" dirty="0" smtClean="0">
                <a:solidFill>
                  <a:schemeClr val="tx1"/>
                </a:solidFill>
              </a:rPr>
              <a:t> lighting.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Fewer measures were implemented in the area of heating and cooling, building retrofitting or social measures like stakeholder engagement.</a:t>
            </a:r>
            <a:endParaRPr lang="de-DE" sz="1200" dirty="0" smtClean="0">
              <a:solidFill>
                <a:schemeClr val="tx1"/>
              </a:solidFill>
            </a:endParaRPr>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270747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It should be noted again, that energy savings were not indicated for all measures.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However, it can still be seen that especially a </a:t>
            </a:r>
            <a:r>
              <a:rPr lang="en-US" sz="1200" b="1" dirty="0" smtClean="0">
                <a:solidFill>
                  <a:schemeClr val="tx1"/>
                </a:solidFill>
              </a:rPr>
              <a:t>few measures in the area of renewables and heating and cooling can generate large savings</a:t>
            </a:r>
            <a:r>
              <a:rPr lang="en-US" sz="1200" dirty="0" smtClean="0">
                <a:solidFill>
                  <a:schemeClr val="tx1"/>
                </a:solidFill>
              </a:rPr>
              <a:t>.</a:t>
            </a:r>
            <a:endParaRPr lang="de-DE" sz="1200" dirty="0" smtClean="0">
              <a:solidFill>
                <a:schemeClr val="tx1"/>
              </a:solidFill>
            </a:endParaRPr>
          </a:p>
          <a:p>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429287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Most savings and also most measures were implemented in the electricity and transport sectors. This shows that there is still </a:t>
            </a:r>
            <a:r>
              <a:rPr lang="en-US" sz="1200" b="1" dirty="0" smtClean="0">
                <a:solidFill>
                  <a:schemeClr val="tx1"/>
                </a:solidFill>
              </a:rPr>
              <a:t>potential for further savings measures, especially in the area of heating and cooling.</a:t>
            </a:r>
            <a:endParaRPr lang="de-DE" dirty="0" smtClean="0"/>
          </a:p>
          <a:p>
            <a:endParaRPr lang="de-DE" dirty="0" smtClean="0"/>
          </a:p>
          <a:p>
            <a:endParaRPr lang="de-DE" dirty="0" smtClean="0"/>
          </a:p>
          <a:p>
            <a:r>
              <a:rPr lang="de-DE" dirty="0" err="1" smtClean="0"/>
              <a:t>Quantity</a:t>
            </a:r>
            <a:r>
              <a:rPr lang="de-DE" dirty="0" smtClean="0"/>
              <a:t> = Anzahl sein. Also es gibt im Datensatz 53 Maßnahmen bei welchen </a:t>
            </a:r>
            <a:r>
              <a:rPr lang="de-DE" dirty="0" err="1" smtClean="0"/>
              <a:t>Electricity</a:t>
            </a:r>
            <a:r>
              <a:rPr lang="de-DE" dirty="0" smtClean="0"/>
              <a:t> als </a:t>
            </a:r>
            <a:r>
              <a:rPr lang="de-DE" dirty="0" err="1" smtClean="0"/>
              <a:t>energy</a:t>
            </a:r>
            <a:r>
              <a:rPr lang="de-DE" dirty="0" smtClean="0"/>
              <a:t> </a:t>
            </a:r>
            <a:r>
              <a:rPr lang="de-DE" dirty="0" err="1" smtClean="0"/>
              <a:t>carrier</a:t>
            </a:r>
            <a:r>
              <a:rPr lang="de-DE" dirty="0" smtClean="0"/>
              <a:t> </a:t>
            </a:r>
            <a:r>
              <a:rPr lang="de-DE" dirty="0" err="1" smtClean="0"/>
              <a:t>angegebn</a:t>
            </a:r>
            <a:r>
              <a:rPr lang="de-DE" dirty="0" smtClean="0"/>
              <a:t> wurde</a:t>
            </a:r>
          </a:p>
          <a:p>
            <a:endParaRPr lang="de-DE" dirty="0" smtClean="0"/>
          </a:p>
          <a:p>
            <a:r>
              <a:rPr lang="de-DE" dirty="0" err="1" smtClean="0"/>
              <a:t>Examples</a:t>
            </a:r>
            <a:r>
              <a:rPr lang="de-DE" dirty="0" smtClean="0"/>
              <a:t> </a:t>
            </a:r>
            <a:r>
              <a:rPr lang="de-DE" dirty="0" err="1" smtClean="0"/>
              <a:t>for</a:t>
            </a:r>
            <a:r>
              <a:rPr lang="de-DE" dirty="0" smtClean="0"/>
              <a:t> </a:t>
            </a:r>
            <a:r>
              <a:rPr lang="de-DE" dirty="0" err="1" smtClean="0"/>
              <a:t>measures</a:t>
            </a:r>
            <a:r>
              <a:rPr lang="de-DE" dirty="0" smtClean="0"/>
              <a:t>: </a:t>
            </a:r>
          </a:p>
          <a:p>
            <a:pPr marL="171450" indent="-171450">
              <a:buFont typeface="Arial" panose="020B0604020202020204" pitchFamily="34" charset="0"/>
              <a:buChar char="•"/>
            </a:pPr>
            <a:r>
              <a:rPr lang="de-DE" dirty="0" err="1" smtClean="0"/>
              <a:t>Electricity</a:t>
            </a:r>
            <a:r>
              <a:rPr lang="de-DE" dirty="0" smtClean="0"/>
              <a:t> = </a:t>
            </a:r>
            <a:r>
              <a:rPr lang="de-DE" dirty="0" err="1" smtClean="0"/>
              <a:t>often</a:t>
            </a:r>
            <a:r>
              <a:rPr lang="de-DE" dirty="0" smtClean="0"/>
              <a:t> </a:t>
            </a:r>
            <a:r>
              <a:rPr lang="de-DE" dirty="0" err="1" smtClean="0"/>
              <a:t>ligthing</a:t>
            </a:r>
            <a:r>
              <a:rPr lang="de-DE" dirty="0" smtClean="0"/>
              <a:t> </a:t>
            </a:r>
            <a:r>
              <a:rPr lang="de-DE" dirty="0" err="1" smtClean="0"/>
              <a:t>or</a:t>
            </a:r>
            <a:r>
              <a:rPr lang="de-DE" dirty="0" smtClean="0"/>
              <a:t> </a:t>
            </a:r>
            <a:r>
              <a:rPr lang="de-DE" dirty="0" err="1" smtClean="0"/>
              <a:t>excahnge</a:t>
            </a:r>
            <a:r>
              <a:rPr lang="de-DE" baseline="0" dirty="0" smtClean="0"/>
              <a:t> </a:t>
            </a:r>
            <a:r>
              <a:rPr lang="de-DE" baseline="0" dirty="0" err="1" smtClean="0"/>
              <a:t>of</a:t>
            </a:r>
            <a:r>
              <a:rPr lang="de-DE" baseline="0" dirty="0" smtClean="0"/>
              <a:t> </a:t>
            </a:r>
            <a:r>
              <a:rPr lang="de-DE" baseline="0" dirty="0" err="1" smtClean="0"/>
              <a:t>inefficient</a:t>
            </a:r>
            <a:r>
              <a:rPr lang="de-DE" baseline="0" dirty="0" smtClean="0"/>
              <a:t> </a:t>
            </a:r>
            <a:r>
              <a:rPr lang="de-DE" baseline="0" dirty="0" err="1" smtClean="0"/>
              <a:t>appliances</a:t>
            </a:r>
            <a:r>
              <a:rPr lang="de-DE" baseline="0" dirty="0" smtClean="0"/>
              <a:t>, e.g. </a:t>
            </a:r>
            <a:r>
              <a:rPr lang="de-DE" baseline="0" dirty="0" err="1" smtClean="0"/>
              <a:t>compressors</a:t>
            </a:r>
            <a:r>
              <a:rPr lang="de-DE" baseline="0" dirty="0" smtClean="0"/>
              <a:t>, (</a:t>
            </a:r>
            <a:r>
              <a:rPr lang="de-DE" dirty="0" smtClean="0"/>
              <a:t>Kompressoren, Pumpen oder Kühlschränken.)</a:t>
            </a:r>
          </a:p>
          <a:p>
            <a:pPr marL="171450" indent="-171450">
              <a:buFont typeface="Arial" panose="020B0604020202020204" pitchFamily="34" charset="0"/>
              <a:buChar char="•"/>
            </a:pPr>
            <a:r>
              <a:rPr lang="de-DE" dirty="0" smtClean="0"/>
              <a:t>Diesel = </a:t>
            </a:r>
            <a:r>
              <a:rPr lang="de-DE" dirty="0" err="1" smtClean="0"/>
              <a:t>procurement</a:t>
            </a:r>
            <a:r>
              <a:rPr lang="de-DE" dirty="0" smtClean="0"/>
              <a:t> </a:t>
            </a:r>
            <a:r>
              <a:rPr lang="de-DE" dirty="0" err="1" smtClean="0"/>
              <a:t>of</a:t>
            </a:r>
            <a:r>
              <a:rPr lang="de-DE" dirty="0" smtClean="0"/>
              <a:t> </a:t>
            </a:r>
            <a:r>
              <a:rPr lang="de-DE" dirty="0" err="1" smtClean="0"/>
              <a:t>electric</a:t>
            </a:r>
            <a:r>
              <a:rPr lang="de-DE" dirty="0" smtClean="0"/>
              <a:t> </a:t>
            </a:r>
            <a:r>
              <a:rPr lang="de-DE" dirty="0" err="1" smtClean="0"/>
              <a:t>vehicles</a:t>
            </a:r>
            <a:endParaRPr lang="de-DE" dirty="0" smtClean="0"/>
          </a:p>
          <a:p>
            <a:pPr marL="171450" indent="-171450">
              <a:buFont typeface="Arial" panose="020B0604020202020204" pitchFamily="34" charset="0"/>
              <a:buChar char="•"/>
            </a:pPr>
            <a:r>
              <a:rPr lang="de-DE" dirty="0" smtClean="0"/>
              <a:t>Natural Gas = Maßnahmen im Wärmesektor wie beispielsweise der Tausch eines Gas </a:t>
            </a:r>
            <a:r>
              <a:rPr lang="de-DE" dirty="0" err="1" smtClean="0"/>
              <a:t>boilers</a:t>
            </a:r>
            <a:endParaRPr lang="de-DE" dirty="0"/>
          </a:p>
        </p:txBody>
      </p:sp>
      <p:sp>
        <p:nvSpPr>
          <p:cNvPr id="4" name="Kopfzeilenplatzhalter 3"/>
          <p:cNvSpPr>
            <a:spLocks noGrp="1"/>
          </p:cNvSpPr>
          <p:nvPr>
            <p:ph type="hdr" sz="quarter" idx="10"/>
          </p:nvPr>
        </p:nvSpPr>
        <p:spPr/>
        <p:txBody>
          <a:bodyPr/>
          <a:lstStyle/>
          <a:p>
            <a:pPr>
              <a:defRPr/>
            </a:pPr>
            <a:r>
              <a:rPr lang="fr-FR" smtClean="0"/>
              <a:t>page</a:t>
            </a:r>
            <a:endParaRPr lang="fr-FR"/>
          </a:p>
        </p:txBody>
      </p:sp>
    </p:spTree>
    <p:extLst>
      <p:ext uri="{BB962C8B-B14F-4D97-AF65-F5344CB8AC3E}">
        <p14:creationId xmlns:p14="http://schemas.microsoft.com/office/powerpoint/2010/main" val="130934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B24012-3A49-E64B-BB4E-8441C49B18E7}"/>
              </a:ext>
            </a:extLst>
          </p:cNvPr>
          <p:cNvSpPr>
            <a:spLocks noGrp="1"/>
          </p:cNvSpPr>
          <p:nvPr>
            <p:ph idx="1"/>
          </p:nvPr>
        </p:nvSpPr>
        <p:spPr>
          <a:xfrm>
            <a:off x="1233102" y="1844825"/>
            <a:ext cx="6683400" cy="2592288"/>
          </a:xfrm>
          <a:prstGeom prst="rect">
            <a:avLst/>
          </a:prstGeom>
        </p:spPr>
        <p:txBody>
          <a:bodyPr anchor="ctr" anchorCtr="0"/>
          <a:lstStyle>
            <a:lvl1pPr marL="0" indent="0" algn="ctr">
              <a:buFontTx/>
              <a:buNone/>
              <a:defRPr sz="4200" cap="none" baseline="0">
                <a:solidFill>
                  <a:schemeClr val="bg1"/>
                </a:solidFill>
                <a:latin typeface="Calibri" panose="020F0502020204030204" pitchFamily="34" charset="0"/>
              </a:defRPr>
            </a:lvl1pPr>
            <a:lvl2pPr marL="0" indent="0" algn="ctr">
              <a:spcBef>
                <a:spcPts val="0"/>
              </a:spcBef>
              <a:buFontTx/>
              <a:buNone/>
              <a:defRPr sz="2200" baseline="0">
                <a:solidFill>
                  <a:srgbClr val="B0DCCC"/>
                </a:solidFill>
                <a:latin typeface="Calibri" panose="020F0502020204030204" pitchFamily="34" charset="0"/>
              </a:defRPr>
            </a:lvl2pPr>
            <a:lvl3pPr>
              <a:defRPr>
                <a:latin typeface="Verdana"/>
              </a:defRPr>
            </a:lvl3pPr>
            <a:lvl4pPr>
              <a:defRPr>
                <a:latin typeface="Verdana"/>
              </a:defRPr>
            </a:lvl4pPr>
            <a:lvl5pPr>
              <a:defRPr>
                <a:latin typeface="Verdana"/>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219659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B24012-3A49-E64B-BB4E-8441C49B18E7}"/>
              </a:ext>
            </a:extLst>
          </p:cNvPr>
          <p:cNvSpPr>
            <a:spLocks noGrp="1"/>
          </p:cNvSpPr>
          <p:nvPr>
            <p:ph idx="1"/>
          </p:nvPr>
        </p:nvSpPr>
        <p:spPr>
          <a:xfrm>
            <a:off x="1799692" y="1844824"/>
            <a:ext cx="5544616" cy="2592289"/>
          </a:xfrm>
          <a:prstGeom prst="rect">
            <a:avLst/>
          </a:prstGeom>
        </p:spPr>
        <p:txBody>
          <a:bodyPr anchor="ctr" anchorCtr="0"/>
          <a:lstStyle>
            <a:lvl1pPr marL="0" indent="0" algn="ctr">
              <a:buFontTx/>
              <a:buNone/>
              <a:defRPr sz="3600" cap="none" baseline="0">
                <a:solidFill>
                  <a:srgbClr val="E6F3F1"/>
                </a:solidFill>
                <a:latin typeface="Calibri" panose="020F0502020204030204" pitchFamily="34" charset="0"/>
              </a:defRPr>
            </a:lvl1pPr>
            <a:lvl2pPr marL="0" indent="0" algn="ctr">
              <a:spcBef>
                <a:spcPts val="600"/>
              </a:spcBef>
              <a:buFontTx/>
              <a:buNone/>
              <a:defRPr sz="2200" baseline="0">
                <a:solidFill>
                  <a:srgbClr val="B0DCCC"/>
                </a:solidFill>
                <a:latin typeface="Calibri" panose="020F0502020204030204" pitchFamily="34" charset="0"/>
              </a:defRPr>
            </a:lvl2pPr>
            <a:lvl3pPr>
              <a:defRPr>
                <a:latin typeface="Verdana"/>
              </a:defRPr>
            </a:lvl3pPr>
            <a:lvl4pPr>
              <a:defRPr>
                <a:latin typeface="Verdana"/>
              </a:defRPr>
            </a:lvl4pPr>
            <a:lvl5pPr>
              <a:defRPr>
                <a:latin typeface="Verdana"/>
              </a:defRPr>
            </a:lvl5pPr>
          </a:lstStyle>
          <a:p>
            <a:pPr lvl="0"/>
            <a:r>
              <a:rPr lang="fr-FR" dirty="0"/>
              <a:t>Cliquez pour modifier les styles du texte du masque</a:t>
            </a:r>
          </a:p>
          <a:p>
            <a:pPr lvl="1"/>
            <a:r>
              <a:rPr lang="fr-FR" dirty="0"/>
              <a:t>Deuxième niveau</a:t>
            </a:r>
          </a:p>
        </p:txBody>
      </p:sp>
      <p:sp>
        <p:nvSpPr>
          <p:cNvPr id="4" name="Titre 1">
            <a:extLst>
              <a:ext uri="{FF2B5EF4-FFF2-40B4-BE49-F238E27FC236}">
                <a16:creationId xmlns:a16="http://schemas.microsoft.com/office/drawing/2014/main" id="{EEB4FBBC-17A6-1140-A33E-C386A7078A84}"/>
              </a:ext>
            </a:extLst>
          </p:cNvPr>
          <p:cNvSpPr>
            <a:spLocks noGrp="1"/>
          </p:cNvSpPr>
          <p:nvPr>
            <p:ph type="title"/>
          </p:nvPr>
        </p:nvSpPr>
        <p:spPr>
          <a:xfrm>
            <a:off x="3059832" y="447253"/>
            <a:ext cx="5544616" cy="533475"/>
          </a:xfrm>
          <a:prstGeom prst="rect">
            <a:avLst/>
          </a:prstGeom>
        </p:spPr>
        <p:txBody>
          <a:bodyPr/>
          <a:lstStyle>
            <a:lvl1pPr algn="r">
              <a:defRPr sz="3000" b="1" i="0" baseline="0">
                <a:solidFill>
                  <a:schemeClr val="accent2"/>
                </a:solidFill>
                <a:latin typeface="Calibri" panose="020F0502020204030204" pitchFamily="34" charset="0"/>
              </a:defRPr>
            </a:lvl1pPr>
          </a:lstStyle>
          <a:p>
            <a:r>
              <a:rPr lang="fr-FR" dirty="0"/>
              <a:t>Modifiez le style du titre</a:t>
            </a:r>
          </a:p>
        </p:txBody>
      </p:sp>
      <p:sp>
        <p:nvSpPr>
          <p:cNvPr id="5" name="Espace réservé du numéro de diapositive 5">
            <a:extLst>
              <a:ext uri="{FF2B5EF4-FFF2-40B4-BE49-F238E27FC236}">
                <a16:creationId xmlns:a16="http://schemas.microsoft.com/office/drawing/2014/main" id="{03CC3942-6A47-6942-88D3-E08C00471340}"/>
              </a:ext>
            </a:extLst>
          </p:cNvPr>
          <p:cNvSpPr txBox="1">
            <a:spLocks/>
          </p:cNvSpPr>
          <p:nvPr userDrawn="1"/>
        </p:nvSpPr>
        <p:spPr>
          <a:xfrm>
            <a:off x="539552" y="6372000"/>
            <a:ext cx="6480721" cy="458686"/>
          </a:xfrm>
          <a:prstGeom prst="rect">
            <a:avLst/>
          </a:prstGeom>
        </p:spPr>
        <p:txBody>
          <a:bodyPr vert="horz" wrap="square" lIns="91440" tIns="45720" rIns="91440" bIns="45720" numCol="1" anchor="ctr" anchorCtr="0" compatLnSpc="1">
            <a:prstTxWarp prst="textNoShape">
              <a:avLst/>
            </a:prstTxWarp>
          </a:bodyPr>
          <a:lstStyle>
            <a:defPPr>
              <a:defRPr lang="fr-FR"/>
            </a:defPPr>
            <a:lvl1pPr algn="ctr" defTabSz="457200" rtl="0" fontAlgn="base">
              <a:spcBef>
                <a:spcPct val="0"/>
              </a:spcBef>
              <a:spcAft>
                <a:spcPct val="0"/>
              </a:spcAft>
              <a:defRPr sz="1200" kern="1200" baseline="0">
                <a:solidFill>
                  <a:srgbClr val="FFF27F"/>
                </a:solidFill>
                <a:latin typeface="Verdana" charset="0"/>
                <a:ea typeface="Verdana" charset="0"/>
                <a:cs typeface="Verdana"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lgn="l">
              <a:defRPr/>
            </a:pPr>
            <a:r>
              <a:rPr lang="fr-FR" sz="1000" baseline="0" dirty="0">
                <a:solidFill>
                  <a:srgbClr val="56BAA2"/>
                </a:solidFill>
                <a:latin typeface="Calibri" panose="020F0502020204030204" pitchFamily="34" charset="0"/>
              </a:rPr>
              <a:t>Introduction to the PATH2LC </a:t>
            </a:r>
            <a:r>
              <a:rPr lang="fr-FR" sz="1000" baseline="0" dirty="0" err="1">
                <a:solidFill>
                  <a:srgbClr val="56BAA2"/>
                </a:solidFill>
                <a:latin typeface="Calibri" panose="020F0502020204030204" pitchFamily="34" charset="0"/>
              </a:rPr>
              <a:t>project</a:t>
            </a:r>
            <a:r>
              <a:rPr lang="fr-FR" sz="1000" baseline="0" dirty="0">
                <a:solidFill>
                  <a:srgbClr val="56BAA2"/>
                </a:solidFill>
                <a:latin typeface="Calibri" panose="020F0502020204030204" pitchFamily="34" charset="0"/>
              </a:rPr>
              <a:t> – March 2021</a:t>
            </a:r>
          </a:p>
        </p:txBody>
      </p:sp>
      <p:sp>
        <p:nvSpPr>
          <p:cNvPr id="6" name="Espace réservé de la date 3">
            <a:extLst>
              <a:ext uri="{FF2B5EF4-FFF2-40B4-BE49-F238E27FC236}">
                <a16:creationId xmlns:a16="http://schemas.microsoft.com/office/drawing/2014/main" id="{744BFD61-D222-C644-AB5E-459BD9EECD8D}"/>
              </a:ext>
            </a:extLst>
          </p:cNvPr>
          <p:cNvSpPr txBox="1">
            <a:spLocks/>
          </p:cNvSpPr>
          <p:nvPr userDrawn="1"/>
        </p:nvSpPr>
        <p:spPr>
          <a:xfrm>
            <a:off x="7344308" y="6372000"/>
            <a:ext cx="900100" cy="458686"/>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457200" rtl="0" fontAlgn="base">
              <a:spcBef>
                <a:spcPct val="0"/>
              </a:spcBef>
              <a:spcAft>
                <a:spcPct val="0"/>
              </a:spcAft>
              <a:defRPr sz="1200" kern="1200" baseline="0">
                <a:solidFill>
                  <a:srgbClr val="FFCC00"/>
                </a:solidFill>
                <a:latin typeface="Arial" panose="020B0604020202020204" pitchFamily="34" charset="0"/>
                <a:ea typeface="Verdana" charset="0"/>
                <a:cs typeface="Verdana"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414B7F46-24CB-7D42-9D24-CA7D00F0F9A2}" type="datetime1">
              <a:rPr lang="fr-FR" sz="1000" baseline="0" smtClean="0">
                <a:solidFill>
                  <a:schemeClr val="accent2"/>
                </a:solidFill>
                <a:latin typeface="Calibri" panose="020F0502020204030204" pitchFamily="34" charset="0"/>
              </a:rPr>
              <a:pPr>
                <a:defRPr/>
              </a:pPr>
              <a:t>30/09/2022</a:t>
            </a:fld>
            <a:endParaRPr lang="fr-FR" sz="1000" baseline="0" dirty="0">
              <a:solidFill>
                <a:schemeClr val="accent2"/>
              </a:solidFill>
              <a:latin typeface="Calibri" panose="020F0502020204030204" pitchFamily="34" charset="0"/>
            </a:endParaRPr>
          </a:p>
        </p:txBody>
      </p:sp>
      <p:sp>
        <p:nvSpPr>
          <p:cNvPr id="7" name="Espace réservé du numéro de diapositive 5">
            <a:extLst>
              <a:ext uri="{FF2B5EF4-FFF2-40B4-BE49-F238E27FC236}">
                <a16:creationId xmlns:a16="http://schemas.microsoft.com/office/drawing/2014/main" id="{5D85872A-4737-E342-906E-FF5A6D934ACE}"/>
              </a:ext>
            </a:extLst>
          </p:cNvPr>
          <p:cNvSpPr>
            <a:spLocks noGrp="1"/>
          </p:cNvSpPr>
          <p:nvPr>
            <p:ph type="sldNum" sz="quarter" idx="10"/>
          </p:nvPr>
        </p:nvSpPr>
        <p:spPr>
          <a:xfrm>
            <a:off x="8172400" y="6372000"/>
            <a:ext cx="576064" cy="458687"/>
          </a:xfrm>
          <a:prstGeom prst="rect">
            <a:avLst/>
          </a:prstGeom>
        </p:spPr>
        <p:txBody>
          <a:bodyPr vert="horz" wrap="square" lIns="91440" tIns="45720" rIns="91440" bIns="45720" numCol="1" anchor="ctr" anchorCtr="0" compatLnSpc="1">
            <a:prstTxWarp prst="textNoShape">
              <a:avLst/>
            </a:prstTxWarp>
          </a:bodyPr>
          <a:lstStyle>
            <a:lvl1pPr algn="ctr">
              <a:defRPr sz="1000" baseline="0">
                <a:solidFill>
                  <a:schemeClr val="accent2"/>
                </a:solidFill>
                <a:latin typeface="Calibri" panose="020F0502020204030204" pitchFamily="34" charset="0"/>
                <a:ea typeface="Verdana" charset="0"/>
                <a:cs typeface="Verdana" charset="0"/>
              </a:defRPr>
            </a:lvl1pPr>
          </a:lstStyle>
          <a:p>
            <a:pPr>
              <a:defRPr/>
            </a:pPr>
            <a:fld id="{AE75D9B6-FD4F-D640-9CEF-3B4AF4C742D6}" type="slidenum">
              <a:rPr lang="fr-FR" smtClean="0"/>
              <a:pPr>
                <a:defRPr/>
              </a:pPr>
              <a:t>‹Nr.›</a:t>
            </a:fld>
            <a:endParaRPr lang="fr-FR" dirty="0"/>
          </a:p>
        </p:txBody>
      </p:sp>
    </p:spTree>
    <p:extLst>
      <p:ext uri="{BB962C8B-B14F-4D97-AF65-F5344CB8AC3E}">
        <p14:creationId xmlns:p14="http://schemas.microsoft.com/office/powerpoint/2010/main" val="255764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30300" y="2115706"/>
            <a:ext cx="6683400" cy="377190"/>
          </a:xfrm>
          <a:prstGeom prst="rect">
            <a:avLst/>
          </a:prstGeom>
        </p:spPr>
        <p:txBody>
          <a:bodyPr anchor="b"/>
          <a:lstStyle>
            <a:lvl1pPr algn="ctr">
              <a:defRPr sz="2400" cap="none" baseline="0">
                <a:solidFill>
                  <a:schemeClr val="accent2"/>
                </a:solidFill>
                <a:latin typeface="Calibri" panose="020F0502020204030204" pitchFamily="34" charset="0"/>
                <a:cs typeface="Verdana"/>
              </a:defRPr>
            </a:lvl1pPr>
          </a:lstStyle>
          <a:p>
            <a:r>
              <a:rPr lang="fr-FR" dirty="0"/>
              <a:t>Modifiez le style du titre</a:t>
            </a:r>
          </a:p>
        </p:txBody>
      </p:sp>
      <p:sp>
        <p:nvSpPr>
          <p:cNvPr id="3" name="Espace réservé du contenu 2"/>
          <p:cNvSpPr>
            <a:spLocks noGrp="1"/>
          </p:cNvSpPr>
          <p:nvPr>
            <p:ph idx="1"/>
          </p:nvPr>
        </p:nvSpPr>
        <p:spPr>
          <a:xfrm>
            <a:off x="1233102" y="2591545"/>
            <a:ext cx="6683400" cy="2133599"/>
          </a:xfrm>
          <a:prstGeom prst="rect">
            <a:avLst/>
          </a:prstGeom>
        </p:spPr>
        <p:txBody>
          <a:bodyPr/>
          <a:lstStyle>
            <a:lvl1pPr marL="0" indent="0" algn="ctr">
              <a:buFontTx/>
              <a:buNone/>
              <a:defRPr sz="4000" cap="none" baseline="0">
                <a:solidFill>
                  <a:schemeClr val="accent1"/>
                </a:solidFill>
                <a:latin typeface="Calibri" panose="020F0502020204030204" pitchFamily="34" charset="0"/>
              </a:defRPr>
            </a:lvl1pPr>
            <a:lvl2pPr marL="0" indent="0" algn="ctr">
              <a:buFontTx/>
              <a:buNone/>
              <a:defRPr sz="2400" baseline="0">
                <a:solidFill>
                  <a:schemeClr val="accent1"/>
                </a:solidFill>
                <a:latin typeface="Calibri" panose="020F0502020204030204" pitchFamily="34" charset="0"/>
              </a:defRPr>
            </a:lvl2pPr>
            <a:lvl3pPr>
              <a:defRPr>
                <a:latin typeface="Verdana"/>
              </a:defRPr>
            </a:lvl3pPr>
            <a:lvl4pPr>
              <a:defRPr>
                <a:latin typeface="Verdana"/>
              </a:defRPr>
            </a:lvl4pPr>
            <a:lvl5pPr>
              <a:defRPr>
                <a:latin typeface="Verdana"/>
              </a:defRPr>
            </a:lvl5pPr>
          </a:lstStyle>
          <a:p>
            <a:pPr lvl="0"/>
            <a:r>
              <a:rPr lang="fr-FR" dirty="0"/>
              <a:t>Cliquez pour modifier les styles du texte du masque</a:t>
            </a:r>
          </a:p>
          <a:p>
            <a:pPr lvl="1"/>
            <a:r>
              <a:rPr lang="fr-FR" dirty="0"/>
              <a:t>Deuxième niveau</a:t>
            </a:r>
          </a:p>
        </p:txBody>
      </p:sp>
      <p:sp>
        <p:nvSpPr>
          <p:cNvPr id="8" name="Espace réservé du numéro de diapositive 5">
            <a:extLst>
              <a:ext uri="{FF2B5EF4-FFF2-40B4-BE49-F238E27FC236}">
                <a16:creationId xmlns:a16="http://schemas.microsoft.com/office/drawing/2014/main" id="{27AACCCB-7195-8144-8B4C-51B66C02089D}"/>
              </a:ext>
            </a:extLst>
          </p:cNvPr>
          <p:cNvSpPr>
            <a:spLocks noGrp="1"/>
          </p:cNvSpPr>
          <p:nvPr>
            <p:ph type="sldNum" sz="quarter" idx="10"/>
          </p:nvPr>
        </p:nvSpPr>
        <p:spPr>
          <a:xfrm>
            <a:off x="8316416" y="6372000"/>
            <a:ext cx="648072" cy="458687"/>
          </a:xfrm>
          <a:prstGeom prst="rect">
            <a:avLst/>
          </a:prstGeom>
        </p:spPr>
        <p:txBody>
          <a:bodyPr vert="horz" wrap="square" lIns="91440" tIns="45720" rIns="91440" bIns="45720" numCol="1" anchor="ctr" anchorCtr="0" compatLnSpc="1">
            <a:prstTxWarp prst="textNoShape">
              <a:avLst/>
            </a:prstTxWarp>
          </a:bodyPr>
          <a:lstStyle>
            <a:lvl1pPr algn="ctr">
              <a:defRPr sz="1000" baseline="0">
                <a:solidFill>
                  <a:srgbClr val="B0DCCC"/>
                </a:solidFill>
                <a:latin typeface="Calibri" panose="020F0502020204030204" pitchFamily="34" charset="0"/>
                <a:ea typeface="Verdana" charset="0"/>
                <a:cs typeface="Verdana" charset="0"/>
              </a:defRPr>
            </a:lvl1pPr>
          </a:lstStyle>
          <a:p>
            <a:pPr>
              <a:defRPr/>
            </a:pPr>
            <a:fld id="{AE75D9B6-FD4F-D640-9CEF-3B4AF4C742D6}" type="slidenum">
              <a:rPr lang="fr-FR" smtClean="0"/>
              <a:pPr>
                <a:defRPr/>
              </a:pPr>
              <a:t>‹Nr.›</a:t>
            </a:fld>
            <a:endParaRPr lang="fr-FR" dirty="0"/>
          </a:p>
        </p:txBody>
      </p:sp>
      <p:sp>
        <p:nvSpPr>
          <p:cNvPr id="10" name="Espace réservé du numéro de diapositive 5">
            <a:extLst>
              <a:ext uri="{FF2B5EF4-FFF2-40B4-BE49-F238E27FC236}">
                <a16:creationId xmlns:a16="http://schemas.microsoft.com/office/drawing/2014/main" id="{A0289032-AE68-D848-882E-AFCB3AE12AA2}"/>
              </a:ext>
            </a:extLst>
          </p:cNvPr>
          <p:cNvSpPr txBox="1">
            <a:spLocks/>
          </p:cNvSpPr>
          <p:nvPr userDrawn="1"/>
        </p:nvSpPr>
        <p:spPr>
          <a:xfrm>
            <a:off x="2267744" y="6372000"/>
            <a:ext cx="5040559" cy="458686"/>
          </a:xfrm>
          <a:prstGeom prst="rect">
            <a:avLst/>
          </a:prstGeom>
        </p:spPr>
        <p:txBody>
          <a:bodyPr vert="horz" wrap="square" lIns="91440" tIns="45720" rIns="91440" bIns="45720" numCol="1" anchor="ctr" anchorCtr="0" compatLnSpc="1">
            <a:prstTxWarp prst="textNoShape">
              <a:avLst/>
            </a:prstTxWarp>
          </a:bodyPr>
          <a:lstStyle>
            <a:defPPr>
              <a:defRPr lang="fr-FR"/>
            </a:defPPr>
            <a:lvl1pPr algn="ctr" defTabSz="457200" rtl="0" fontAlgn="base">
              <a:spcBef>
                <a:spcPct val="0"/>
              </a:spcBef>
              <a:spcAft>
                <a:spcPct val="0"/>
              </a:spcAft>
              <a:defRPr sz="1200" kern="1200" baseline="0">
                <a:solidFill>
                  <a:srgbClr val="FFF27F"/>
                </a:solidFill>
                <a:latin typeface="Verdana" charset="0"/>
                <a:ea typeface="Verdana" charset="0"/>
                <a:cs typeface="Verdana"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lgn="l">
              <a:defRPr/>
            </a:pPr>
            <a:r>
              <a:rPr lang="en-US" sz="1000" baseline="0" dirty="0">
                <a:solidFill>
                  <a:srgbClr val="B0DCCC"/>
                </a:solidFill>
                <a:latin typeface="Calibri" panose="020F0502020204030204" pitchFamily="34" charset="0"/>
              </a:rPr>
              <a:t>Introduction to the PATH2LC project – March 2021</a:t>
            </a:r>
          </a:p>
        </p:txBody>
      </p:sp>
      <p:sp>
        <p:nvSpPr>
          <p:cNvPr id="11" name="Espace réservé de la date 3">
            <a:extLst>
              <a:ext uri="{FF2B5EF4-FFF2-40B4-BE49-F238E27FC236}">
                <a16:creationId xmlns:a16="http://schemas.microsoft.com/office/drawing/2014/main" id="{C4E8C8D5-F99E-1F43-A059-CB1E703AF46C}"/>
              </a:ext>
            </a:extLst>
          </p:cNvPr>
          <p:cNvSpPr txBox="1">
            <a:spLocks/>
          </p:cNvSpPr>
          <p:nvPr userDrawn="1"/>
        </p:nvSpPr>
        <p:spPr>
          <a:xfrm>
            <a:off x="7308304" y="6372000"/>
            <a:ext cx="936103" cy="458686"/>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457200" rtl="0" fontAlgn="base">
              <a:spcBef>
                <a:spcPct val="0"/>
              </a:spcBef>
              <a:spcAft>
                <a:spcPct val="0"/>
              </a:spcAft>
              <a:defRPr sz="1200" kern="1200" baseline="0">
                <a:solidFill>
                  <a:srgbClr val="FFCC00"/>
                </a:solidFill>
                <a:latin typeface="Arial" panose="020B0604020202020204" pitchFamily="34" charset="0"/>
                <a:ea typeface="Verdana" charset="0"/>
                <a:cs typeface="Verdana"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414B7F46-24CB-7D42-9D24-CA7D00F0F9A2}" type="datetime1">
              <a:rPr lang="fr-FR" sz="1000" baseline="0" smtClean="0">
                <a:solidFill>
                  <a:srgbClr val="B0DCCC"/>
                </a:solidFill>
                <a:latin typeface="Calibri" panose="020F0502020204030204" pitchFamily="34" charset="0"/>
              </a:rPr>
              <a:pPr>
                <a:defRPr/>
              </a:pPr>
              <a:t>30/09/2022</a:t>
            </a:fld>
            <a:endParaRPr lang="fr-FR" sz="1000" baseline="0" dirty="0">
              <a:solidFill>
                <a:srgbClr val="B0DCCC"/>
              </a:solidFill>
              <a:latin typeface="Calibri" panose="020F0502020204030204" pitchFamily="34" charset="0"/>
            </a:endParaRPr>
          </a:p>
        </p:txBody>
      </p:sp>
    </p:spTree>
    <p:extLst>
      <p:ext uri="{BB962C8B-B14F-4D97-AF65-F5344CB8AC3E}">
        <p14:creationId xmlns:p14="http://schemas.microsoft.com/office/powerpoint/2010/main" val="181136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27584" y="1412776"/>
            <a:ext cx="7704856" cy="4607024"/>
          </a:xfrm>
          <a:prstGeom prst="rect">
            <a:avLst/>
          </a:prstGeom>
        </p:spPr>
        <p:txBody>
          <a:bodyPr lIns="0" tIns="46800" rIns="0" bIns="46800" anchor="t"/>
          <a:lstStyle>
            <a:lvl1pPr marL="0" indent="0">
              <a:buFontTx/>
              <a:buNone/>
              <a:defRPr sz="3000" cap="none" baseline="0">
                <a:solidFill>
                  <a:schemeClr val="accent1"/>
                </a:solidFill>
                <a:latin typeface="Calibri" panose="020F0502020204030204" pitchFamily="34" charset="0"/>
              </a:defRPr>
            </a:lvl1pPr>
            <a:lvl2pPr marL="0" indent="0">
              <a:buFontTx/>
              <a:buNone/>
              <a:defRPr sz="2400" b="0" i="0" baseline="0">
                <a:solidFill>
                  <a:schemeClr val="tx2"/>
                </a:solidFill>
                <a:latin typeface="Calibri" panose="020F0502020204030204" pitchFamily="34" charset="0"/>
                <a:cs typeface="Verdana"/>
              </a:defRPr>
            </a:lvl2pPr>
            <a:lvl3pPr marL="0" indent="0">
              <a:spcBef>
                <a:spcPts val="1200"/>
              </a:spcBef>
              <a:buClr>
                <a:schemeClr val="accent2"/>
              </a:buClr>
              <a:buSzPct val="100000"/>
              <a:buFont typeface="Lucida Grande"/>
              <a:buChar char="•"/>
              <a:defRPr sz="2400" baseline="0">
                <a:solidFill>
                  <a:schemeClr val="tx1"/>
                </a:solidFill>
                <a:latin typeface="Calibri" panose="020F0502020204030204" pitchFamily="34" charset="0"/>
              </a:defRPr>
            </a:lvl3pPr>
            <a:lvl4pPr marL="270000" indent="0">
              <a:spcBef>
                <a:spcPts val="360"/>
              </a:spcBef>
              <a:buClr>
                <a:schemeClr val="tx1"/>
              </a:buClr>
              <a:buSzPct val="100000"/>
              <a:buFont typeface="Lucida Grande"/>
              <a:buChar char="•"/>
              <a:defRPr sz="2200" baseline="0">
                <a:solidFill>
                  <a:schemeClr val="tx1"/>
                </a:solidFill>
                <a:latin typeface="Calibri" panose="020F0502020204030204" pitchFamily="34" charset="0"/>
              </a:defRPr>
            </a:lvl4pPr>
            <a:lvl5pPr marL="540000" indent="0">
              <a:spcBef>
                <a:spcPts val="360"/>
              </a:spcBef>
              <a:buClr>
                <a:schemeClr val="tx1"/>
              </a:buClr>
              <a:buSzPct val="115000"/>
              <a:buFont typeface="Lucida Grande"/>
              <a:buChar char="›"/>
              <a:defRPr sz="2000" baseline="0">
                <a:solidFill>
                  <a:schemeClr val="tx1"/>
                </a:solidFill>
                <a:latin typeface="Calibri" panose="020F0502020204030204" pitchFamily="34" charset="0"/>
              </a:defRPr>
            </a:lvl5pPr>
            <a:lvl6pPr marL="0" indent="0">
              <a:spcBef>
                <a:spcPts val="0"/>
              </a:spcBef>
              <a:buClr>
                <a:schemeClr val="bg1">
                  <a:lumMod val="65000"/>
                </a:schemeClr>
              </a:buClr>
              <a:buSzPct val="123000"/>
              <a:defRPr sz="2000">
                <a:solidFill>
                  <a:srgbClr val="595959"/>
                </a:solidFill>
                <a:latin typeface="Verdana"/>
                <a:cs typeface="Verdana"/>
              </a:defRPr>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0764A2DD-CA48-6C43-B437-933D50459DE7}"/>
              </a:ext>
            </a:extLst>
          </p:cNvPr>
          <p:cNvSpPr>
            <a:spLocks noGrp="1"/>
          </p:cNvSpPr>
          <p:nvPr>
            <p:ph type="title"/>
          </p:nvPr>
        </p:nvSpPr>
        <p:spPr>
          <a:xfrm>
            <a:off x="2339752" y="288000"/>
            <a:ext cx="5256584" cy="533475"/>
          </a:xfrm>
          <a:prstGeom prst="rect">
            <a:avLst/>
          </a:prstGeom>
        </p:spPr>
        <p:txBody>
          <a:bodyPr/>
          <a:lstStyle>
            <a:lvl1pPr algn="l">
              <a:defRPr sz="3000" b="1" i="0" baseline="0">
                <a:solidFill>
                  <a:schemeClr val="accent2"/>
                </a:solidFill>
                <a:latin typeface="Calibri" panose="020F0502020204030204" pitchFamily="34" charset="0"/>
              </a:defRPr>
            </a:lvl1pPr>
          </a:lstStyle>
          <a:p>
            <a:r>
              <a:rPr lang="fr-FR" dirty="0"/>
              <a:t>Modifiez le style du titre</a:t>
            </a:r>
          </a:p>
        </p:txBody>
      </p:sp>
      <p:sp>
        <p:nvSpPr>
          <p:cNvPr id="11" name="Espace réservé du numéro de diapositive 5">
            <a:extLst>
              <a:ext uri="{FF2B5EF4-FFF2-40B4-BE49-F238E27FC236}">
                <a16:creationId xmlns:a16="http://schemas.microsoft.com/office/drawing/2014/main" id="{380DE698-AD72-354E-8DFA-A90E6E458124}"/>
              </a:ext>
            </a:extLst>
          </p:cNvPr>
          <p:cNvSpPr>
            <a:spLocks noGrp="1"/>
          </p:cNvSpPr>
          <p:nvPr>
            <p:ph type="sldNum" sz="quarter" idx="10"/>
          </p:nvPr>
        </p:nvSpPr>
        <p:spPr>
          <a:xfrm>
            <a:off x="8316416" y="6372000"/>
            <a:ext cx="648072" cy="458687"/>
          </a:xfrm>
          <a:prstGeom prst="rect">
            <a:avLst/>
          </a:prstGeom>
        </p:spPr>
        <p:txBody>
          <a:bodyPr vert="horz" wrap="square" lIns="91440" tIns="45720" rIns="91440" bIns="45720" numCol="1" anchor="ctr" anchorCtr="0" compatLnSpc="1">
            <a:prstTxWarp prst="textNoShape">
              <a:avLst/>
            </a:prstTxWarp>
          </a:bodyPr>
          <a:lstStyle>
            <a:lvl1pPr algn="ctr">
              <a:defRPr sz="1000" baseline="0">
                <a:solidFill>
                  <a:srgbClr val="B0DCCC"/>
                </a:solidFill>
                <a:latin typeface="Calibri" panose="020F0502020204030204" pitchFamily="34" charset="0"/>
                <a:ea typeface="Verdana" charset="0"/>
                <a:cs typeface="Verdana" charset="0"/>
              </a:defRPr>
            </a:lvl1pPr>
          </a:lstStyle>
          <a:p>
            <a:pPr>
              <a:defRPr/>
            </a:pPr>
            <a:fld id="{AE75D9B6-FD4F-D640-9CEF-3B4AF4C742D6}" type="slidenum">
              <a:rPr lang="fr-FR" smtClean="0"/>
              <a:pPr>
                <a:defRPr/>
              </a:pPr>
              <a:t>‹Nr.›</a:t>
            </a:fld>
            <a:endParaRPr lang="fr-FR" dirty="0"/>
          </a:p>
        </p:txBody>
      </p:sp>
      <p:sp>
        <p:nvSpPr>
          <p:cNvPr id="8" name="Espace réservé du numéro de diapositive 5">
            <a:extLst>
              <a:ext uri="{FF2B5EF4-FFF2-40B4-BE49-F238E27FC236}">
                <a16:creationId xmlns:a16="http://schemas.microsoft.com/office/drawing/2014/main" id="{E416C425-C363-644D-AE4B-C04E863C1DA1}"/>
              </a:ext>
            </a:extLst>
          </p:cNvPr>
          <p:cNvSpPr txBox="1">
            <a:spLocks/>
          </p:cNvSpPr>
          <p:nvPr userDrawn="1"/>
        </p:nvSpPr>
        <p:spPr>
          <a:xfrm>
            <a:off x="2267744" y="6372000"/>
            <a:ext cx="5040559" cy="458686"/>
          </a:xfrm>
          <a:prstGeom prst="rect">
            <a:avLst/>
          </a:prstGeom>
        </p:spPr>
        <p:txBody>
          <a:bodyPr vert="horz" wrap="square" lIns="91440" tIns="45720" rIns="91440" bIns="45720" numCol="1" anchor="ctr" anchorCtr="0" compatLnSpc="1">
            <a:prstTxWarp prst="textNoShape">
              <a:avLst/>
            </a:prstTxWarp>
          </a:bodyPr>
          <a:lstStyle>
            <a:defPPr>
              <a:defRPr lang="fr-FR"/>
            </a:defPPr>
            <a:lvl1pPr algn="ctr" defTabSz="457200" rtl="0" fontAlgn="base">
              <a:spcBef>
                <a:spcPct val="0"/>
              </a:spcBef>
              <a:spcAft>
                <a:spcPct val="0"/>
              </a:spcAft>
              <a:defRPr sz="1200" kern="1200" baseline="0">
                <a:solidFill>
                  <a:srgbClr val="FFF27F"/>
                </a:solidFill>
                <a:latin typeface="Verdana" charset="0"/>
                <a:ea typeface="Verdana" charset="0"/>
                <a:cs typeface="Verdana"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lgn="l">
              <a:defRPr/>
            </a:pPr>
            <a:r>
              <a:rPr lang="en-US" sz="1000" baseline="0" dirty="0">
                <a:solidFill>
                  <a:srgbClr val="B0DCCC"/>
                </a:solidFill>
                <a:latin typeface="Calibri" panose="020F0502020204030204" pitchFamily="34" charset="0"/>
              </a:rPr>
              <a:t>Introduction to the PATH2LC project – March 2021</a:t>
            </a:r>
          </a:p>
        </p:txBody>
      </p:sp>
      <p:sp>
        <p:nvSpPr>
          <p:cNvPr id="10" name="Espace réservé de la date 3">
            <a:extLst>
              <a:ext uri="{FF2B5EF4-FFF2-40B4-BE49-F238E27FC236}">
                <a16:creationId xmlns:a16="http://schemas.microsoft.com/office/drawing/2014/main" id="{10DB0469-26D7-244D-8878-58DED83E5DFD}"/>
              </a:ext>
            </a:extLst>
          </p:cNvPr>
          <p:cNvSpPr txBox="1">
            <a:spLocks/>
          </p:cNvSpPr>
          <p:nvPr userDrawn="1"/>
        </p:nvSpPr>
        <p:spPr>
          <a:xfrm>
            <a:off x="7308304" y="6372000"/>
            <a:ext cx="936103" cy="458686"/>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457200" rtl="0" fontAlgn="base">
              <a:spcBef>
                <a:spcPct val="0"/>
              </a:spcBef>
              <a:spcAft>
                <a:spcPct val="0"/>
              </a:spcAft>
              <a:defRPr sz="1200" kern="1200" baseline="0">
                <a:solidFill>
                  <a:srgbClr val="FFCC00"/>
                </a:solidFill>
                <a:latin typeface="Arial" panose="020B0604020202020204" pitchFamily="34" charset="0"/>
                <a:ea typeface="Verdana" charset="0"/>
                <a:cs typeface="Verdana"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414B7F46-24CB-7D42-9D24-CA7D00F0F9A2}" type="datetime1">
              <a:rPr lang="fr-FR" sz="1000" baseline="0" smtClean="0">
                <a:solidFill>
                  <a:srgbClr val="B0DCCC"/>
                </a:solidFill>
                <a:latin typeface="Calibri" panose="020F0502020204030204" pitchFamily="34" charset="0"/>
              </a:rPr>
              <a:pPr>
                <a:defRPr/>
              </a:pPr>
              <a:t>30/09/2022</a:t>
            </a:fld>
            <a:endParaRPr lang="fr-FR" sz="1000" baseline="0" dirty="0">
              <a:solidFill>
                <a:srgbClr val="B0DCCC"/>
              </a:solidFill>
              <a:latin typeface="Calibri" panose="020F0502020204030204" pitchFamily="34" charset="0"/>
            </a:endParaRPr>
          </a:p>
        </p:txBody>
      </p:sp>
    </p:spTree>
    <p:extLst>
      <p:ext uri="{BB962C8B-B14F-4D97-AF65-F5344CB8AC3E}">
        <p14:creationId xmlns:p14="http://schemas.microsoft.com/office/powerpoint/2010/main" val="1411669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8" r:id="rId2"/>
    <p:sldLayoutId id="2147483656" r:id="rId3"/>
    <p:sldLayoutId id="2147483657" r:id="rId4"/>
  </p:sldLayoutIdLst>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microsoft.com/office/2014/relationships/chartEx" Target="../charts/chartEx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path2lc.eu/"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deep.eefig.e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F7EE48-4996-9E4B-A66B-2D8CD6497326}"/>
              </a:ext>
            </a:extLst>
          </p:cNvPr>
          <p:cNvSpPr>
            <a:spLocks noGrp="1"/>
          </p:cNvSpPr>
          <p:nvPr>
            <p:ph idx="1"/>
          </p:nvPr>
        </p:nvSpPr>
        <p:spPr/>
        <p:txBody>
          <a:bodyPr anchor="ctr" anchorCtr="0"/>
          <a:lstStyle/>
          <a:p>
            <a:r>
              <a:rPr lang="en-US" sz="3200" dirty="0"/>
              <a:t>Municipal networks for mutual </a:t>
            </a:r>
            <a:r>
              <a:rPr lang="en-US" sz="3200" dirty="0" smtClean="0"/>
              <a:t>support - How </a:t>
            </a:r>
            <a:r>
              <a:rPr lang="en-US" sz="3200" dirty="0"/>
              <a:t>can this contribute to the implementation of energy efficiency measures? </a:t>
            </a:r>
            <a:endParaRPr lang="en-US" sz="3200" dirty="0" smtClean="0"/>
          </a:p>
          <a:p>
            <a:r>
              <a:rPr lang="en-US" sz="2000" smtClean="0"/>
              <a:t>ENERDAY 30 September 2022</a:t>
            </a:r>
            <a:endParaRPr lang="en-US" sz="2000" dirty="0" smtClean="0"/>
          </a:p>
          <a:p>
            <a:r>
              <a:rPr lang="en-US" sz="2000" dirty="0" smtClean="0"/>
              <a:t>Uta Burghard, Markus Fritz, </a:t>
            </a:r>
            <a:r>
              <a:rPr lang="en-US" sz="2000" dirty="0" err="1" smtClean="0"/>
              <a:t>Fraunhofer</a:t>
            </a:r>
            <a:r>
              <a:rPr lang="en-US" sz="2000" dirty="0" smtClean="0"/>
              <a:t> ISI</a:t>
            </a:r>
            <a:endParaRPr lang="fr-FR" sz="2000" dirty="0"/>
          </a:p>
        </p:txBody>
      </p:sp>
    </p:spTree>
    <p:extLst>
      <p:ext uri="{BB962C8B-B14F-4D97-AF65-F5344CB8AC3E}">
        <p14:creationId xmlns:p14="http://schemas.microsoft.com/office/powerpoint/2010/main" val="2967401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z="2400" dirty="0" smtClean="0"/>
              <a:t>Few measures </a:t>
            </a:r>
            <a:r>
              <a:rPr lang="en-US" sz="2400" dirty="0" smtClean="0"/>
              <a:t>can </a:t>
            </a:r>
            <a:r>
              <a:rPr lang="en-US" sz="2400" dirty="0"/>
              <a:t>generate large </a:t>
            </a:r>
            <a:r>
              <a:rPr lang="en-US" sz="2400" dirty="0" smtClean="0"/>
              <a:t>energy savings</a:t>
            </a:r>
            <a:endParaRPr lang="de-DE" sz="2400"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10</a:t>
            </a:fld>
            <a:endParaRPr lang="fr-FR" dirty="0"/>
          </a:p>
        </p:txBody>
      </p:sp>
      <p:graphicFrame>
        <p:nvGraphicFramePr>
          <p:cNvPr id="7" name="Diagramm 6"/>
          <p:cNvGraphicFramePr>
            <a:graphicFrameLocks/>
          </p:cNvGraphicFramePr>
          <p:nvPr>
            <p:extLst>
              <p:ext uri="{D42A27DB-BD31-4B8C-83A1-F6EECF244321}">
                <p14:modId xmlns:p14="http://schemas.microsoft.com/office/powerpoint/2010/main" val="2701304089"/>
              </p:ext>
            </p:extLst>
          </p:nvPr>
        </p:nvGraphicFramePr>
        <p:xfrm>
          <a:off x="451482" y="1556792"/>
          <a:ext cx="8418627"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p:cNvSpPr txBox="1"/>
          <p:nvPr/>
        </p:nvSpPr>
        <p:spPr>
          <a:xfrm>
            <a:off x="611560" y="5805264"/>
            <a:ext cx="3888432" cy="276999"/>
          </a:xfrm>
          <a:prstGeom prst="rect">
            <a:avLst/>
          </a:prstGeom>
          <a:noFill/>
        </p:spPr>
        <p:txBody>
          <a:bodyPr wrap="square" rtlCol="0">
            <a:spAutoFit/>
          </a:bodyPr>
          <a:lstStyle/>
          <a:p>
            <a:r>
              <a:rPr lang="de-DE" sz="1200" dirty="0" smtClean="0"/>
              <a:t>n=54 </a:t>
            </a:r>
            <a:r>
              <a:rPr lang="de-DE" sz="1200" dirty="0" err="1" smtClean="0"/>
              <a:t>measures</a:t>
            </a:r>
            <a:r>
              <a:rPr lang="de-DE" sz="1200" dirty="0" smtClean="0"/>
              <a:t> </a:t>
            </a:r>
            <a:r>
              <a:rPr lang="de-DE" sz="1200" dirty="0" err="1" smtClean="0"/>
              <a:t>with</a:t>
            </a:r>
            <a:r>
              <a:rPr lang="de-DE" sz="1200" dirty="0" smtClean="0"/>
              <a:t> </a:t>
            </a:r>
            <a:r>
              <a:rPr lang="de-DE" sz="1200" dirty="0" err="1" smtClean="0"/>
              <a:t>information</a:t>
            </a:r>
            <a:r>
              <a:rPr lang="de-DE" sz="1200" dirty="0" smtClean="0"/>
              <a:t> on </a:t>
            </a:r>
            <a:r>
              <a:rPr lang="de-DE" sz="1200" dirty="0" err="1" smtClean="0"/>
              <a:t>savings</a:t>
            </a:r>
            <a:endParaRPr lang="de-DE" sz="1200" dirty="0"/>
          </a:p>
        </p:txBody>
      </p:sp>
    </p:spTree>
    <p:extLst>
      <p:ext uri="{BB962C8B-B14F-4D97-AF65-F5344CB8AC3E}">
        <p14:creationId xmlns:p14="http://schemas.microsoft.com/office/powerpoint/2010/main" val="4824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z="2400" dirty="0"/>
              <a:t>Most savings and </a:t>
            </a:r>
            <a:r>
              <a:rPr lang="en-US" sz="2400" dirty="0" smtClean="0"/>
              <a:t>most </a:t>
            </a:r>
            <a:r>
              <a:rPr lang="en-US" sz="2400" dirty="0"/>
              <a:t>measures were implemented in the electricity and transport sectors</a:t>
            </a:r>
            <a:endParaRPr lang="de-DE" sz="2400"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11</a:t>
            </a:fld>
            <a:endParaRPr lang="fr-FR" dirty="0"/>
          </a:p>
        </p:txBody>
      </p:sp>
      <mc:AlternateContent xmlns:mc="http://schemas.openxmlformats.org/markup-compatibility/2006" xmlns:cx1="http://schemas.microsoft.com/office/drawing/2015/9/8/chartex">
        <mc:Choice Requires="cx1">
          <p:graphicFrame>
            <p:nvGraphicFramePr>
              <p:cNvPr id="11" name="Diagramm 10"/>
              <p:cNvGraphicFramePr/>
              <p:nvPr>
                <p:extLst>
                  <p:ext uri="{D42A27DB-BD31-4B8C-83A1-F6EECF244321}">
                    <p14:modId xmlns:p14="http://schemas.microsoft.com/office/powerpoint/2010/main" val="1210379835"/>
                  </p:ext>
                </p:extLst>
              </p:nvPr>
            </p:nvGraphicFramePr>
            <p:xfrm>
              <a:off x="-252536" y="1555304"/>
              <a:ext cx="5681648" cy="396192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Diagramm 10"/>
              <p:cNvPicPr>
                <a:picLocks noGrp="1" noRot="1" noChangeAspect="1" noMove="1" noResize="1" noEditPoints="1" noAdjustHandles="1" noChangeArrowheads="1" noChangeShapeType="1"/>
              </p:cNvPicPr>
              <p:nvPr/>
            </p:nvPicPr>
            <p:blipFill>
              <a:blip r:embed="rId4"/>
              <a:stretch>
                <a:fillRect/>
              </a:stretch>
            </p:blipFill>
            <p:spPr>
              <a:xfrm>
                <a:off x="-252536" y="1555304"/>
                <a:ext cx="5681648" cy="3961928"/>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Diagramm 11"/>
              <p:cNvGraphicFramePr/>
              <p:nvPr>
                <p:extLst>
                  <p:ext uri="{D42A27DB-BD31-4B8C-83A1-F6EECF244321}">
                    <p14:modId xmlns:p14="http://schemas.microsoft.com/office/powerpoint/2010/main" val="1166938973"/>
                  </p:ext>
                </p:extLst>
              </p:nvPr>
            </p:nvGraphicFramePr>
            <p:xfrm>
              <a:off x="4082454" y="1608519"/>
              <a:ext cx="5796644" cy="3980721"/>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2" name="Diagramm 11"/>
              <p:cNvPicPr>
                <a:picLocks noGrp="1" noRot="1" noChangeAspect="1" noMove="1" noResize="1" noEditPoints="1" noAdjustHandles="1" noChangeArrowheads="1" noChangeShapeType="1"/>
              </p:cNvPicPr>
              <p:nvPr/>
            </p:nvPicPr>
            <p:blipFill>
              <a:blip r:embed="rId6"/>
              <a:stretch>
                <a:fillRect/>
              </a:stretch>
            </p:blipFill>
            <p:spPr>
              <a:xfrm>
                <a:off x="4082454" y="1608519"/>
                <a:ext cx="5796644" cy="3980721"/>
              </a:xfrm>
              <a:prstGeom prst="rect">
                <a:avLst/>
              </a:prstGeom>
            </p:spPr>
          </p:pic>
        </mc:Fallback>
      </mc:AlternateContent>
      <p:sp>
        <p:nvSpPr>
          <p:cNvPr id="7" name="Textfeld 6"/>
          <p:cNvSpPr txBox="1"/>
          <p:nvPr/>
        </p:nvSpPr>
        <p:spPr>
          <a:xfrm>
            <a:off x="644072" y="5708907"/>
            <a:ext cx="3888432" cy="276999"/>
          </a:xfrm>
          <a:prstGeom prst="rect">
            <a:avLst/>
          </a:prstGeom>
          <a:noFill/>
        </p:spPr>
        <p:txBody>
          <a:bodyPr wrap="square" rtlCol="0">
            <a:spAutoFit/>
          </a:bodyPr>
          <a:lstStyle/>
          <a:p>
            <a:r>
              <a:rPr lang="de-DE" sz="1200" dirty="0" smtClean="0"/>
              <a:t>n=92 </a:t>
            </a:r>
            <a:r>
              <a:rPr lang="de-DE" sz="1200" dirty="0" err="1" smtClean="0"/>
              <a:t>measures</a:t>
            </a:r>
            <a:r>
              <a:rPr lang="de-DE" sz="1200" dirty="0" smtClean="0"/>
              <a:t> </a:t>
            </a:r>
            <a:r>
              <a:rPr lang="de-DE" sz="1200" dirty="0" err="1" smtClean="0"/>
              <a:t>with</a:t>
            </a:r>
            <a:r>
              <a:rPr lang="de-DE" sz="1200" dirty="0" smtClean="0"/>
              <a:t> </a:t>
            </a:r>
            <a:r>
              <a:rPr lang="de-DE" sz="1200" dirty="0" err="1" smtClean="0"/>
              <a:t>information</a:t>
            </a:r>
            <a:r>
              <a:rPr lang="de-DE" sz="1200" dirty="0" smtClean="0"/>
              <a:t> on </a:t>
            </a:r>
            <a:r>
              <a:rPr lang="de-DE" sz="1200" dirty="0" err="1" smtClean="0"/>
              <a:t>energy</a:t>
            </a:r>
            <a:r>
              <a:rPr lang="de-DE" sz="1200" dirty="0" smtClean="0"/>
              <a:t> </a:t>
            </a:r>
            <a:r>
              <a:rPr lang="de-DE" sz="1200" dirty="0" err="1" smtClean="0"/>
              <a:t>carrier</a:t>
            </a:r>
            <a:endParaRPr lang="de-DE" sz="1200" dirty="0"/>
          </a:p>
        </p:txBody>
      </p:sp>
      <p:sp>
        <p:nvSpPr>
          <p:cNvPr id="8" name="Textfeld 7"/>
          <p:cNvSpPr txBox="1"/>
          <p:nvPr/>
        </p:nvSpPr>
        <p:spPr>
          <a:xfrm>
            <a:off x="5076056" y="5695170"/>
            <a:ext cx="3888432" cy="276999"/>
          </a:xfrm>
          <a:prstGeom prst="rect">
            <a:avLst/>
          </a:prstGeom>
          <a:noFill/>
        </p:spPr>
        <p:txBody>
          <a:bodyPr wrap="square" rtlCol="0">
            <a:spAutoFit/>
          </a:bodyPr>
          <a:lstStyle/>
          <a:p>
            <a:r>
              <a:rPr lang="de-DE" sz="1200" dirty="0" smtClean="0"/>
              <a:t>n=54 </a:t>
            </a:r>
            <a:r>
              <a:rPr lang="de-DE" sz="1200" dirty="0" err="1" smtClean="0"/>
              <a:t>measures</a:t>
            </a:r>
            <a:r>
              <a:rPr lang="de-DE" sz="1200" dirty="0" smtClean="0"/>
              <a:t> </a:t>
            </a:r>
            <a:r>
              <a:rPr lang="de-DE" sz="1200" dirty="0" err="1" smtClean="0"/>
              <a:t>with</a:t>
            </a:r>
            <a:r>
              <a:rPr lang="de-DE" sz="1200" dirty="0" smtClean="0"/>
              <a:t> </a:t>
            </a:r>
            <a:r>
              <a:rPr lang="de-DE" sz="1200" dirty="0" err="1" smtClean="0"/>
              <a:t>information</a:t>
            </a:r>
            <a:r>
              <a:rPr lang="de-DE" sz="1200" dirty="0" smtClean="0"/>
              <a:t> on </a:t>
            </a:r>
            <a:r>
              <a:rPr lang="de-DE" sz="1200" dirty="0" err="1" smtClean="0"/>
              <a:t>savings</a:t>
            </a:r>
            <a:endParaRPr lang="de-DE" sz="1200" dirty="0"/>
          </a:p>
        </p:txBody>
      </p:sp>
    </p:spTree>
    <p:extLst>
      <p:ext uri="{BB962C8B-B14F-4D97-AF65-F5344CB8AC3E}">
        <p14:creationId xmlns:p14="http://schemas.microsoft.com/office/powerpoint/2010/main" val="657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For</a:t>
            </a:r>
            <a:r>
              <a:rPr lang="de-DE" dirty="0" smtClean="0"/>
              <a:t> </a:t>
            </a:r>
            <a:r>
              <a:rPr lang="de-DE" dirty="0" err="1" smtClean="0"/>
              <a:t>a</a:t>
            </a:r>
            <a:r>
              <a:rPr lang="de-DE" dirty="0" err="1" smtClean="0"/>
              <a:t>round</a:t>
            </a:r>
            <a:r>
              <a:rPr lang="de-DE" dirty="0" smtClean="0"/>
              <a:t> 20% </a:t>
            </a:r>
            <a:r>
              <a:rPr lang="de-DE" dirty="0" err="1" smtClean="0"/>
              <a:t>of</a:t>
            </a:r>
            <a:r>
              <a:rPr lang="de-DE" dirty="0" smtClean="0"/>
              <a:t> </a:t>
            </a:r>
            <a:r>
              <a:rPr lang="de-DE" dirty="0" err="1" smtClean="0"/>
              <a:t>the</a:t>
            </a:r>
            <a:r>
              <a:rPr lang="de-DE" dirty="0" smtClean="0"/>
              <a:t> </a:t>
            </a:r>
            <a:r>
              <a:rPr lang="de-DE" dirty="0" err="1" smtClean="0"/>
              <a:t>measures</a:t>
            </a:r>
            <a:r>
              <a:rPr lang="de-DE" dirty="0" smtClean="0"/>
              <a:t> </a:t>
            </a:r>
            <a:r>
              <a:rPr lang="de-DE" dirty="0" err="1" smtClean="0"/>
              <a:t>funding</a:t>
            </a:r>
            <a:r>
              <a:rPr lang="de-DE" dirty="0" smtClean="0"/>
              <a:t> was </a:t>
            </a:r>
            <a:r>
              <a:rPr lang="de-DE" dirty="0" err="1" smtClean="0"/>
              <a:t>received</a:t>
            </a:r>
            <a:endParaRPr lang="de-DE"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12</a:t>
            </a:fld>
            <a:endParaRPr lang="fr-FR" dirty="0"/>
          </a:p>
        </p:txBody>
      </p:sp>
      <p:graphicFrame>
        <p:nvGraphicFramePr>
          <p:cNvPr id="7" name="Diagramm 6"/>
          <p:cNvGraphicFramePr>
            <a:graphicFrameLocks/>
          </p:cNvGraphicFramePr>
          <p:nvPr>
            <p:extLst>
              <p:ext uri="{D42A27DB-BD31-4B8C-83A1-F6EECF244321}">
                <p14:modId xmlns:p14="http://schemas.microsoft.com/office/powerpoint/2010/main" val="2050724454"/>
              </p:ext>
            </p:extLst>
          </p:nvPr>
        </p:nvGraphicFramePr>
        <p:xfrm>
          <a:off x="683568" y="1484784"/>
          <a:ext cx="7632848"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5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de-DE" dirty="0" err="1" smtClean="0"/>
              <a:t>Discussion</a:t>
            </a:r>
            <a:endParaRPr lang="de-DE" dirty="0"/>
          </a:p>
        </p:txBody>
      </p:sp>
      <p:sp>
        <p:nvSpPr>
          <p:cNvPr id="5" name="Titel 4"/>
          <p:cNvSpPr>
            <a:spLocks noGrp="1"/>
          </p:cNvSpPr>
          <p:nvPr>
            <p:ph type="title"/>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13</a:t>
            </a:fld>
            <a:endParaRPr lang="fr-FR" dirty="0"/>
          </a:p>
        </p:txBody>
      </p:sp>
    </p:spTree>
    <p:extLst>
      <p:ext uri="{BB962C8B-B14F-4D97-AF65-F5344CB8AC3E}">
        <p14:creationId xmlns:p14="http://schemas.microsoft.com/office/powerpoint/2010/main" val="164749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lvl="2">
              <a:buNone/>
            </a:pPr>
            <a:r>
              <a:rPr lang="en-US" sz="1600" dirty="0" smtClean="0"/>
              <a:t>Municipalities </a:t>
            </a:r>
            <a:r>
              <a:rPr lang="en-US" sz="1600" dirty="0"/>
              <a:t>mostly implement </a:t>
            </a:r>
            <a:r>
              <a:rPr lang="en-US" sz="1600" b="1" dirty="0"/>
              <a:t>measures from the </a:t>
            </a:r>
            <a:r>
              <a:rPr lang="en-US" sz="1600" b="1" dirty="0" smtClean="0"/>
              <a:t>SE(CA)Ps</a:t>
            </a:r>
            <a:r>
              <a:rPr lang="en-US" sz="1600" dirty="0"/>
              <a:t>, but also pursue measures that are </a:t>
            </a:r>
            <a:r>
              <a:rPr lang="en-US" sz="1600" b="1" dirty="0"/>
              <a:t>not part of a climate </a:t>
            </a:r>
            <a:r>
              <a:rPr lang="en-US" sz="1600" b="1" dirty="0" smtClean="0"/>
              <a:t>plan</a:t>
            </a:r>
            <a:endParaRPr lang="en-US" sz="1600" dirty="0"/>
          </a:p>
          <a:p>
            <a:pPr marL="285750" lvl="2" indent="-285750">
              <a:buFont typeface="Wingdings" panose="05000000000000000000" pitchFamily="2" charset="2"/>
              <a:buChar char="Ø"/>
            </a:pPr>
            <a:r>
              <a:rPr lang="en-US" sz="1600" dirty="0" smtClean="0"/>
              <a:t>Climate plans can act as a driver for the transition, but not in every case</a:t>
            </a:r>
            <a:r>
              <a:rPr lang="en-US" sz="1600" dirty="0" smtClean="0"/>
              <a:t>.</a:t>
            </a:r>
            <a:endParaRPr lang="en-US" sz="1600" dirty="0" smtClean="0"/>
          </a:p>
          <a:p>
            <a:pPr lvl="2">
              <a:buNone/>
            </a:pPr>
            <a:r>
              <a:rPr lang="en-US" sz="1600" dirty="0" smtClean="0"/>
              <a:t>Municipalities </a:t>
            </a:r>
            <a:r>
              <a:rPr lang="en-US" sz="1600" b="1" dirty="0" smtClean="0"/>
              <a:t>focus </a:t>
            </a:r>
            <a:r>
              <a:rPr lang="en-US" sz="1600" b="1" dirty="0"/>
              <a:t>on transport, </a:t>
            </a:r>
            <a:r>
              <a:rPr lang="en-US" sz="1600" b="1" dirty="0" smtClean="0"/>
              <a:t>renewables and lighting</a:t>
            </a:r>
            <a:r>
              <a:rPr lang="en-US" sz="1600" dirty="0" smtClean="0"/>
              <a:t>. Fewer </a:t>
            </a:r>
            <a:r>
              <a:rPr lang="en-US" sz="1600" dirty="0"/>
              <a:t>measures were implemented in the area of heating and cooling, building retrofitting or social measures like stakeholder engagement</a:t>
            </a:r>
            <a:r>
              <a:rPr lang="en-US" sz="1600" dirty="0" smtClean="0"/>
              <a:t>.</a:t>
            </a:r>
          </a:p>
          <a:p>
            <a:pPr marL="285750" lvl="2" indent="-285750">
              <a:buFont typeface="Wingdings" panose="05000000000000000000" pitchFamily="2" charset="2"/>
              <a:buChar char="Ø"/>
            </a:pPr>
            <a:r>
              <a:rPr lang="en-US" sz="1600" dirty="0"/>
              <a:t>F</a:t>
            </a:r>
            <a:r>
              <a:rPr lang="en-US" sz="1600" dirty="0" smtClean="0"/>
              <a:t>ocus </a:t>
            </a:r>
            <a:r>
              <a:rPr lang="en-US" sz="1600" dirty="0"/>
              <a:t>so far on measures that </a:t>
            </a:r>
            <a:r>
              <a:rPr lang="en-US" sz="1600" dirty="0" smtClean="0"/>
              <a:t>seem to be </a:t>
            </a:r>
            <a:r>
              <a:rPr lang="en-US" sz="1600" dirty="0"/>
              <a:t>easier to </a:t>
            </a:r>
            <a:r>
              <a:rPr lang="en-US" sz="1600" dirty="0" smtClean="0"/>
              <a:t>implement.</a:t>
            </a:r>
            <a:endParaRPr lang="en-US" sz="1600" dirty="0"/>
          </a:p>
          <a:p>
            <a:pPr marL="342900" lvl="2" indent="-342900"/>
            <a:r>
              <a:rPr lang="en-US" sz="1600" dirty="0" smtClean="0"/>
              <a:t>Benefits of </a:t>
            </a:r>
            <a:r>
              <a:rPr lang="en-US" sz="1600" dirty="0"/>
              <a:t>measures such as stakeholder </a:t>
            </a:r>
            <a:r>
              <a:rPr lang="en-US" sz="1600" dirty="0" smtClean="0"/>
              <a:t>engagement</a:t>
            </a:r>
            <a:r>
              <a:rPr lang="en-US" sz="1600" dirty="0"/>
              <a:t> </a:t>
            </a:r>
            <a:r>
              <a:rPr lang="en-US" sz="1600" dirty="0" smtClean="0"/>
              <a:t>are more </a:t>
            </a:r>
            <a:r>
              <a:rPr lang="en-US" sz="1600" dirty="0" smtClean="0"/>
              <a:t>indirect and </a:t>
            </a:r>
            <a:r>
              <a:rPr lang="en-US" sz="1600" dirty="0" smtClean="0"/>
              <a:t>maybe not </a:t>
            </a:r>
            <a:r>
              <a:rPr lang="en-US" sz="1600" dirty="0" smtClean="0"/>
              <a:t>that </a:t>
            </a:r>
            <a:r>
              <a:rPr lang="en-US" sz="1600" dirty="0" smtClean="0"/>
              <a:t>obvious</a:t>
            </a:r>
            <a:r>
              <a:rPr lang="en-US" sz="1600" dirty="0"/>
              <a:t> </a:t>
            </a:r>
            <a:r>
              <a:rPr lang="en-US" sz="1600" dirty="0" smtClean="0"/>
              <a:t>for municipalities. </a:t>
            </a:r>
            <a:endParaRPr lang="en-US" sz="1600" dirty="0"/>
          </a:p>
          <a:p>
            <a:pPr marL="342900" lvl="2" indent="-342900"/>
            <a:r>
              <a:rPr lang="en-US" sz="1600" dirty="0"/>
              <a:t>For social or non-technical measures, it is sometimes difficult to indicate savings, although </a:t>
            </a:r>
            <a:r>
              <a:rPr lang="en-US" sz="1600" dirty="0" smtClean="0"/>
              <a:t>these measures </a:t>
            </a:r>
            <a:r>
              <a:rPr lang="en-US" sz="1600" dirty="0"/>
              <a:t>are often decisive for large savings</a:t>
            </a:r>
            <a:r>
              <a:rPr lang="en-US" sz="1600" dirty="0" smtClean="0"/>
              <a:t>.</a:t>
            </a:r>
            <a:endParaRPr lang="en-US" sz="1600" dirty="0" smtClean="0"/>
          </a:p>
          <a:p>
            <a:pPr lvl="2">
              <a:buNone/>
            </a:pPr>
            <a:r>
              <a:rPr lang="en-US" sz="1600" dirty="0" smtClean="0"/>
              <a:t>Only some of the measures </a:t>
            </a:r>
            <a:r>
              <a:rPr lang="en-US" sz="1600" dirty="0"/>
              <a:t>received </a:t>
            </a:r>
            <a:r>
              <a:rPr lang="en-US" sz="1600" b="1" dirty="0"/>
              <a:t>funding</a:t>
            </a:r>
            <a:r>
              <a:rPr lang="en-US" sz="1600" dirty="0"/>
              <a:t>. </a:t>
            </a:r>
            <a:endParaRPr lang="en-US" sz="1600" dirty="0" smtClean="0"/>
          </a:p>
          <a:p>
            <a:pPr marL="285750" lvl="2" indent="-285750">
              <a:buFont typeface="Wingdings" panose="05000000000000000000" pitchFamily="2" charset="2"/>
              <a:buChar char="Ø"/>
            </a:pPr>
            <a:r>
              <a:rPr lang="en-US" sz="1600" dirty="0" smtClean="0"/>
              <a:t>Lack of knowledge or awareness in the municipalities regarding funding possibilities</a:t>
            </a:r>
          </a:p>
        </p:txBody>
      </p:sp>
      <p:sp>
        <p:nvSpPr>
          <p:cNvPr id="3" name="Titel 2"/>
          <p:cNvSpPr>
            <a:spLocks noGrp="1"/>
          </p:cNvSpPr>
          <p:nvPr>
            <p:ph type="title"/>
          </p:nvPr>
        </p:nvSpPr>
        <p:spPr/>
        <p:txBody>
          <a:bodyPr/>
          <a:lstStyle/>
          <a:p>
            <a:r>
              <a:rPr lang="de-DE" dirty="0" err="1" smtClean="0"/>
              <a:t>Discussion</a:t>
            </a:r>
            <a:endParaRPr lang="de-DE"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14</a:t>
            </a:fld>
            <a:endParaRPr lang="fr-FR" dirty="0"/>
          </a:p>
        </p:txBody>
      </p:sp>
    </p:spTree>
    <p:extLst>
      <p:ext uri="{BB962C8B-B14F-4D97-AF65-F5344CB8AC3E}">
        <p14:creationId xmlns:p14="http://schemas.microsoft.com/office/powerpoint/2010/main" val="88804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lvl="2">
              <a:buNone/>
            </a:pPr>
            <a:r>
              <a:rPr lang="en-US" sz="1600" b="1" dirty="0" smtClean="0"/>
              <a:t>Methodological discussion</a:t>
            </a:r>
            <a:r>
              <a:rPr lang="en-US" sz="1600" dirty="0" smtClean="0"/>
              <a:t>: Challenges </a:t>
            </a:r>
            <a:r>
              <a:rPr lang="en-US" sz="1600" dirty="0"/>
              <a:t>in </a:t>
            </a:r>
            <a:r>
              <a:rPr lang="en-US" sz="1600" b="1" dirty="0"/>
              <a:t>obtaining data </a:t>
            </a:r>
            <a:r>
              <a:rPr lang="en-US" sz="1600" b="1" dirty="0" smtClean="0"/>
              <a:t>from municipalities</a:t>
            </a:r>
            <a:r>
              <a:rPr lang="en-US" sz="1600" dirty="0"/>
              <a:t> </a:t>
            </a:r>
            <a:r>
              <a:rPr lang="en-US" sz="1600" dirty="0" smtClean="0"/>
              <a:t>-&gt; data often </a:t>
            </a:r>
            <a:r>
              <a:rPr lang="en-US" sz="1600" b="1" dirty="0" smtClean="0"/>
              <a:t>incomplete</a:t>
            </a:r>
            <a:r>
              <a:rPr lang="en-US" sz="1600" dirty="0" smtClean="0"/>
              <a:t>. </a:t>
            </a:r>
          </a:p>
          <a:p>
            <a:pPr lvl="2">
              <a:buNone/>
            </a:pPr>
            <a:r>
              <a:rPr lang="en-US" sz="1600" dirty="0" smtClean="0"/>
              <a:t>Possible reasons: </a:t>
            </a:r>
            <a:endParaRPr lang="en-US" sz="1600" dirty="0"/>
          </a:p>
          <a:p>
            <a:pPr marL="342900" lvl="2" indent="-342900"/>
            <a:r>
              <a:rPr lang="en-US" sz="1600" dirty="0"/>
              <a:t>Lack of </a:t>
            </a:r>
            <a:r>
              <a:rPr lang="en-US" sz="1600" b="1" dirty="0"/>
              <a:t>financial and human resources </a:t>
            </a:r>
            <a:r>
              <a:rPr lang="en-US" sz="1600" dirty="0"/>
              <a:t>in municipalities. </a:t>
            </a:r>
          </a:p>
          <a:p>
            <a:pPr marL="612900" lvl="3" indent="-342900"/>
            <a:r>
              <a:rPr lang="en-US" sz="1400" dirty="0"/>
              <a:t>Challenge to identify the person in the municipalities to complete the questionnaire. </a:t>
            </a:r>
            <a:endParaRPr lang="en-US" sz="1400" dirty="0" smtClean="0"/>
          </a:p>
          <a:p>
            <a:pPr marL="612900" lvl="3" indent="-342900"/>
            <a:r>
              <a:rPr lang="en-US" sz="1400" dirty="0" smtClean="0"/>
              <a:t>Responsibility </a:t>
            </a:r>
            <a:r>
              <a:rPr lang="en-US" sz="1400" dirty="0"/>
              <a:t>within small municipalities in the field of climate and energy often not clearly assigned or distributed across different offices and departments. </a:t>
            </a:r>
            <a:endParaRPr lang="en-US" sz="1400" dirty="0" smtClean="0"/>
          </a:p>
          <a:p>
            <a:pPr marL="342900" lvl="2" indent="-342900"/>
            <a:r>
              <a:rPr lang="en-US" sz="1600" dirty="0" smtClean="0"/>
              <a:t>The </a:t>
            </a:r>
            <a:r>
              <a:rPr lang="en-US" sz="1600" dirty="0"/>
              <a:t>selection of the categories of the measures is sometimes difficult and sometimes somewhat arbitrary. For future questionnaires, this selection should be </a:t>
            </a:r>
            <a:r>
              <a:rPr lang="en-US" sz="1600" dirty="0" smtClean="0"/>
              <a:t>simplified.</a:t>
            </a:r>
          </a:p>
          <a:p>
            <a:pPr lvl="2">
              <a:buNone/>
            </a:pPr>
            <a:r>
              <a:rPr lang="en-US" sz="1600" dirty="0"/>
              <a:t>Due to (still) limited data base the impact of the project can not yet be determined. </a:t>
            </a:r>
          </a:p>
          <a:p>
            <a:pPr lvl="2">
              <a:buNone/>
            </a:pPr>
            <a:r>
              <a:rPr lang="de-DE" sz="1600" b="1" dirty="0" smtClean="0"/>
              <a:t>Outlook</a:t>
            </a:r>
            <a:r>
              <a:rPr lang="de-DE" sz="1600" dirty="0" smtClean="0"/>
              <a:t>:</a:t>
            </a:r>
          </a:p>
          <a:p>
            <a:pPr marL="342900" lvl="2" indent="-342900"/>
            <a:r>
              <a:rPr lang="en-US" sz="1600" dirty="0"/>
              <a:t>PATH2LC project raises awareness for the energy transition on a municipal level.</a:t>
            </a:r>
          </a:p>
          <a:p>
            <a:pPr marL="342900" lvl="2" indent="-342900"/>
            <a:r>
              <a:rPr lang="en-GB" sz="1600" dirty="0" smtClean="0"/>
              <a:t>Municipalities appreciate </a:t>
            </a:r>
            <a:r>
              <a:rPr lang="en-US" sz="1600" dirty="0" smtClean="0"/>
              <a:t>peer-to-peer </a:t>
            </a:r>
            <a:r>
              <a:rPr lang="en-US" sz="1600" dirty="0"/>
              <a:t>learning </a:t>
            </a:r>
            <a:r>
              <a:rPr lang="en-US" sz="1600" dirty="0" smtClean="0"/>
              <a:t>as part of the LMN of PATH2LC.</a:t>
            </a:r>
          </a:p>
          <a:p>
            <a:pPr marL="342900" lvl="2" indent="-342900">
              <a:buFont typeface="Wingdings" panose="05000000000000000000" pitchFamily="2" charset="2"/>
              <a:buChar char="Ø"/>
            </a:pPr>
            <a:r>
              <a:rPr lang="en-US" sz="1600" dirty="0" smtClean="0"/>
              <a:t>Impact of the project might be more obvious in the longer run. </a:t>
            </a:r>
            <a:endParaRPr lang="en-US" sz="1600" dirty="0"/>
          </a:p>
          <a:p>
            <a:pPr lvl="2"/>
            <a:endParaRPr lang="de-DE" sz="1600" dirty="0"/>
          </a:p>
        </p:txBody>
      </p:sp>
      <p:sp>
        <p:nvSpPr>
          <p:cNvPr id="3" name="Titel 2"/>
          <p:cNvSpPr>
            <a:spLocks noGrp="1"/>
          </p:cNvSpPr>
          <p:nvPr>
            <p:ph type="title"/>
          </p:nvPr>
        </p:nvSpPr>
        <p:spPr/>
        <p:txBody>
          <a:bodyPr/>
          <a:lstStyle/>
          <a:p>
            <a:r>
              <a:rPr lang="de-DE" dirty="0" err="1"/>
              <a:t>Methodological</a:t>
            </a:r>
            <a:r>
              <a:rPr lang="de-DE" dirty="0"/>
              <a:t> </a:t>
            </a:r>
            <a:r>
              <a:rPr lang="de-DE" dirty="0" err="1" smtClean="0"/>
              <a:t>discussion</a:t>
            </a:r>
            <a:r>
              <a:rPr lang="de-DE" dirty="0" smtClean="0"/>
              <a:t> and </a:t>
            </a:r>
            <a:r>
              <a:rPr lang="de-DE" dirty="0" err="1" smtClean="0"/>
              <a:t>outlook</a:t>
            </a:r>
            <a:endParaRPr lang="de-DE"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15</a:t>
            </a:fld>
            <a:endParaRPr lang="fr-FR" dirty="0"/>
          </a:p>
        </p:txBody>
      </p:sp>
    </p:spTree>
    <p:extLst>
      <p:ext uri="{BB962C8B-B14F-4D97-AF65-F5344CB8AC3E}">
        <p14:creationId xmlns:p14="http://schemas.microsoft.com/office/powerpoint/2010/main" val="34646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0300" y="1772816"/>
            <a:ext cx="6683400" cy="377190"/>
          </a:xfrm>
        </p:spPr>
        <p:txBody>
          <a:bodyPr/>
          <a:lstStyle/>
          <a:p>
            <a:r>
              <a:rPr lang="de-DE" dirty="0" err="1" smtClean="0"/>
              <a:t>Thank</a:t>
            </a:r>
            <a:r>
              <a:rPr lang="de-DE" dirty="0" smtClean="0"/>
              <a:t> </a:t>
            </a:r>
            <a:r>
              <a:rPr lang="de-DE" dirty="0" err="1" smtClean="0"/>
              <a:t>you</a:t>
            </a:r>
            <a:r>
              <a:rPr lang="de-DE" dirty="0" smtClean="0"/>
              <a:t>. </a:t>
            </a:r>
            <a:r>
              <a:rPr lang="de-DE" dirty="0" err="1" smtClean="0"/>
              <a:t>Any</a:t>
            </a:r>
            <a:r>
              <a:rPr lang="de-DE" dirty="0" smtClean="0"/>
              <a:t> </a:t>
            </a:r>
            <a:r>
              <a:rPr lang="de-DE" dirty="0" err="1" smtClean="0"/>
              <a:t>questions</a:t>
            </a:r>
            <a:r>
              <a:rPr lang="de-DE" dirty="0" smtClean="0"/>
              <a:t>?</a:t>
            </a:r>
            <a:endParaRPr lang="de-DE" dirty="0"/>
          </a:p>
        </p:txBody>
      </p:sp>
      <p:sp>
        <p:nvSpPr>
          <p:cNvPr id="3" name="Inhaltsplatzhalter 2"/>
          <p:cNvSpPr>
            <a:spLocks noGrp="1"/>
          </p:cNvSpPr>
          <p:nvPr>
            <p:ph idx="1"/>
          </p:nvPr>
        </p:nvSpPr>
        <p:spPr>
          <a:xfrm>
            <a:off x="1233102" y="2132856"/>
            <a:ext cx="6683400" cy="2133599"/>
          </a:xfrm>
        </p:spPr>
        <p:txBody>
          <a:bodyPr/>
          <a:lstStyle/>
          <a:p>
            <a:pPr lvl="1"/>
            <a:endParaRPr lang="de-DE" dirty="0" smtClean="0"/>
          </a:p>
          <a:p>
            <a:pPr lvl="1"/>
            <a:r>
              <a:rPr lang="de-DE" dirty="0" smtClean="0"/>
              <a:t>Uta Burghard</a:t>
            </a:r>
          </a:p>
          <a:p>
            <a:pPr lvl="1"/>
            <a:r>
              <a:rPr lang="de-DE" dirty="0" smtClean="0"/>
              <a:t>Markus Fritz</a:t>
            </a:r>
          </a:p>
          <a:p>
            <a:pPr lvl="1"/>
            <a:r>
              <a:rPr lang="de-DE" dirty="0" smtClean="0"/>
              <a:t>Fraunhofer Institute </a:t>
            </a:r>
            <a:r>
              <a:rPr lang="de-DE" dirty="0" err="1" smtClean="0"/>
              <a:t>for</a:t>
            </a:r>
            <a:r>
              <a:rPr lang="de-DE" dirty="0" smtClean="0"/>
              <a:t> Systems and Innovation Research ISI</a:t>
            </a:r>
          </a:p>
          <a:p>
            <a:pPr lvl="1"/>
            <a:endParaRPr lang="de-DE" dirty="0" smtClean="0"/>
          </a:p>
          <a:p>
            <a:r>
              <a:rPr lang="de-DE" sz="2400" dirty="0" smtClean="0"/>
              <a:t>uta.burghard@isi.fraunhofer.de</a:t>
            </a:r>
            <a:endParaRPr lang="de-DE" sz="2400"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16</a:t>
            </a:fld>
            <a:endParaRPr lang="fr-FR" dirty="0"/>
          </a:p>
        </p:txBody>
      </p:sp>
      <p:sp>
        <p:nvSpPr>
          <p:cNvPr id="5" name="Rechteck 4"/>
          <p:cNvSpPr/>
          <p:nvPr/>
        </p:nvSpPr>
        <p:spPr>
          <a:xfrm>
            <a:off x="4860032" y="5661248"/>
            <a:ext cx="4283968" cy="646331"/>
          </a:xfrm>
          <a:prstGeom prst="rect">
            <a:avLst/>
          </a:prstGeom>
        </p:spPr>
        <p:txBody>
          <a:bodyPr wrap="square">
            <a:spAutoFit/>
          </a:bodyPr>
          <a:lstStyle/>
          <a:p>
            <a:r>
              <a:rPr lang="en-US" sz="1200" dirty="0">
                <a:solidFill>
                  <a:srgbClr val="000000"/>
                </a:solidFill>
                <a:latin typeface="Calibri" panose="020F0502020204030204" pitchFamily="34" charset="0"/>
              </a:rPr>
              <a:t>This research was funded by the European Union's Horizon 2020 research and innovation </a:t>
            </a:r>
            <a:r>
              <a:rPr lang="en-US" sz="1200" dirty="0" err="1">
                <a:solidFill>
                  <a:srgbClr val="000000"/>
                </a:solidFill>
                <a:latin typeface="Calibri" panose="020F0502020204030204" pitchFamily="34" charset="0"/>
              </a:rPr>
              <a:t>programme</a:t>
            </a:r>
            <a:r>
              <a:rPr lang="en-US" sz="1200" dirty="0">
                <a:solidFill>
                  <a:srgbClr val="000000"/>
                </a:solidFill>
                <a:latin typeface="Calibri" panose="020F0502020204030204" pitchFamily="34" charset="0"/>
              </a:rPr>
              <a:t> under grant agreement No. 892560. </a:t>
            </a:r>
            <a:endParaRPr lang="de-DE" sz="1200" dirty="0"/>
          </a:p>
        </p:txBody>
      </p:sp>
    </p:spTree>
    <p:extLst>
      <p:ext uri="{BB962C8B-B14F-4D97-AF65-F5344CB8AC3E}">
        <p14:creationId xmlns:p14="http://schemas.microsoft.com/office/powerpoint/2010/main" val="109471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Backup</a:t>
            </a:r>
            <a:endParaRPr lang="de-DE" dirty="0"/>
          </a:p>
        </p:txBody>
      </p:sp>
      <p:sp>
        <p:nvSpPr>
          <p:cNvPr id="3" name="Titel 2"/>
          <p:cNvSpPr>
            <a:spLocks noGrp="1"/>
          </p:cNvSpPr>
          <p:nvPr>
            <p:ph type="title"/>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17</a:t>
            </a:fld>
            <a:endParaRPr lang="fr-FR" dirty="0"/>
          </a:p>
        </p:txBody>
      </p:sp>
    </p:spTree>
    <p:extLst>
      <p:ext uri="{BB962C8B-B14F-4D97-AF65-F5344CB8AC3E}">
        <p14:creationId xmlns:p14="http://schemas.microsoft.com/office/powerpoint/2010/main" val="229255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5F31211-3C99-3742-BBBA-26C82266B95F}"/>
              </a:ext>
            </a:extLst>
          </p:cNvPr>
          <p:cNvSpPr>
            <a:spLocks noGrp="1"/>
          </p:cNvSpPr>
          <p:nvPr>
            <p:ph sz="half" idx="1"/>
          </p:nvPr>
        </p:nvSpPr>
        <p:spPr/>
        <p:txBody>
          <a:bodyPr/>
          <a:lstStyle/>
          <a:p>
            <a:r>
              <a:rPr lang="fr-FR" sz="2400" dirty="0"/>
              <a:t>Objectives</a:t>
            </a:r>
            <a:endParaRPr lang="fr-FR" dirty="0"/>
          </a:p>
          <a:p>
            <a:pPr marL="342900" lvl="1" indent="-342900">
              <a:buFont typeface="Arial" panose="020B0604020202020204" pitchFamily="34" charset="0"/>
              <a:buChar char="•"/>
            </a:pPr>
            <a:r>
              <a:rPr lang="en-US" sz="1800" dirty="0"/>
              <a:t>Monitoring of the implemented measures and the achieved energy and CO</a:t>
            </a:r>
            <a:r>
              <a:rPr lang="en-US" sz="1800" baseline="-25000" dirty="0"/>
              <a:t>2</a:t>
            </a:r>
            <a:r>
              <a:rPr lang="en-US" sz="1800" dirty="0"/>
              <a:t> savings.</a:t>
            </a:r>
          </a:p>
          <a:p>
            <a:pPr marL="342900" lvl="1" indent="-342900">
              <a:buFont typeface="Arial" panose="020B0604020202020204" pitchFamily="34" charset="0"/>
              <a:buChar char="•"/>
            </a:pPr>
            <a:r>
              <a:rPr lang="en-US" sz="1800" dirty="0"/>
              <a:t>Determine the implementation status of the measures.</a:t>
            </a:r>
          </a:p>
          <a:p>
            <a:pPr marL="342900" lvl="1" indent="-342900">
              <a:buFont typeface="Arial" panose="020B0604020202020204" pitchFamily="34" charset="0"/>
              <a:buChar char="•"/>
            </a:pPr>
            <a:r>
              <a:rPr lang="en-US" sz="1800" dirty="0"/>
              <a:t>Provide evidence of the effects achieved by the measures.</a:t>
            </a:r>
          </a:p>
          <a:p>
            <a:pPr marL="342900" lvl="1" indent="-342900">
              <a:buFont typeface="Arial" panose="020B0604020202020204" pitchFamily="34" charset="0"/>
              <a:buChar char="•"/>
            </a:pPr>
            <a:endParaRPr lang="en-US" dirty="0"/>
          </a:p>
          <a:p>
            <a:pPr marL="342900" lvl="1" indent="-342900">
              <a:buFont typeface="Arial" panose="020B0604020202020204" pitchFamily="34" charset="0"/>
              <a:buChar char="•"/>
            </a:pPr>
            <a:endParaRPr lang="en-US" dirty="0"/>
          </a:p>
          <a:p>
            <a:pPr lvl="1"/>
            <a:r>
              <a:rPr lang="fr-FR" dirty="0">
                <a:solidFill>
                  <a:schemeClr val="accent1"/>
                </a:solidFill>
                <a:cs typeface="ＭＳ Ｐゴシック" charset="-128"/>
              </a:rPr>
              <a:t>Method</a:t>
            </a:r>
          </a:p>
          <a:p>
            <a:pPr marL="342900" lvl="1" indent="-342900">
              <a:buFont typeface="Arial" panose="020B0604020202020204" pitchFamily="34" charset="0"/>
              <a:buChar char="•"/>
            </a:pPr>
            <a:r>
              <a:rPr lang="fr-FR" sz="1800" dirty="0" err="1"/>
              <a:t>Annual</a:t>
            </a:r>
            <a:r>
              <a:rPr lang="fr-FR" sz="1800" dirty="0"/>
              <a:t> online Survey</a:t>
            </a:r>
          </a:p>
          <a:p>
            <a:pPr marL="342900" lvl="1" indent="-342900">
              <a:buFont typeface="Arial" panose="020B0604020202020204" pitchFamily="34" charset="0"/>
              <a:buChar char="•"/>
            </a:pPr>
            <a:r>
              <a:rPr lang="fr-FR" sz="1800" dirty="0"/>
              <a:t>OR entry in an Excel file</a:t>
            </a:r>
          </a:p>
          <a:p>
            <a:pPr marL="342900" lvl="1" indent="-342900">
              <a:buFont typeface="Arial" panose="020B0604020202020204" pitchFamily="34" charset="0"/>
              <a:buChar char="•"/>
            </a:pPr>
            <a:endParaRPr lang="fr-FR" sz="1800" dirty="0"/>
          </a:p>
          <a:p>
            <a:pPr lvl="1"/>
            <a:endParaRPr lang="fr-FR" dirty="0">
              <a:solidFill>
                <a:schemeClr val="accent1"/>
              </a:solidFill>
              <a:cs typeface="ＭＳ Ｐゴシック" charset="-128"/>
            </a:endParaRPr>
          </a:p>
          <a:p>
            <a:pPr marL="342900" lvl="1" indent="-342900">
              <a:buFont typeface="Arial" panose="020B0604020202020204" pitchFamily="34" charset="0"/>
              <a:buChar char="•"/>
            </a:pPr>
            <a:endParaRPr lang="en-US" dirty="0"/>
          </a:p>
          <a:p>
            <a:pPr marL="342900" lvl="1" indent="-342900">
              <a:buFont typeface="Arial" panose="020B0604020202020204" pitchFamily="34" charset="0"/>
              <a:buChar char="•"/>
            </a:pPr>
            <a:endParaRPr lang="fr-FR" dirty="0"/>
          </a:p>
        </p:txBody>
      </p:sp>
      <p:sp>
        <p:nvSpPr>
          <p:cNvPr id="3" name="Titre 2">
            <a:extLst>
              <a:ext uri="{FF2B5EF4-FFF2-40B4-BE49-F238E27FC236}">
                <a16:creationId xmlns:a16="http://schemas.microsoft.com/office/drawing/2014/main" id="{42F2614C-80F9-8E44-9D49-05B6BD7F2527}"/>
              </a:ext>
            </a:extLst>
          </p:cNvPr>
          <p:cNvSpPr>
            <a:spLocks noGrp="1"/>
          </p:cNvSpPr>
          <p:nvPr>
            <p:ph type="title"/>
          </p:nvPr>
        </p:nvSpPr>
        <p:spPr/>
        <p:txBody>
          <a:bodyPr/>
          <a:lstStyle/>
          <a:p>
            <a:r>
              <a:rPr lang="fr-FR" dirty="0"/>
              <a:t>Objectives and </a:t>
            </a:r>
            <a:r>
              <a:rPr lang="fr-FR" dirty="0" err="1"/>
              <a:t>Procedure</a:t>
            </a:r>
            <a:endParaRPr lang="fr-FR" dirty="0"/>
          </a:p>
        </p:txBody>
      </p:sp>
      <p:sp>
        <p:nvSpPr>
          <p:cNvPr id="4" name="Espace réservé du numéro de diapositive 3">
            <a:extLst>
              <a:ext uri="{FF2B5EF4-FFF2-40B4-BE49-F238E27FC236}">
                <a16:creationId xmlns:a16="http://schemas.microsoft.com/office/drawing/2014/main" id="{D6FC68A8-3D70-8549-9A45-826EB46BB938}"/>
              </a:ext>
            </a:extLst>
          </p:cNvPr>
          <p:cNvSpPr>
            <a:spLocks noGrp="1"/>
          </p:cNvSpPr>
          <p:nvPr>
            <p:ph type="sldNum" sz="quarter" idx="10"/>
          </p:nvPr>
        </p:nvSpPr>
        <p:spPr/>
        <p:txBody>
          <a:bodyPr/>
          <a:lstStyle/>
          <a:p>
            <a:pPr>
              <a:defRPr/>
            </a:pPr>
            <a:fld id="{AE75D9B6-FD4F-D640-9CEF-3B4AF4C742D6}" type="slidenum">
              <a:rPr lang="fr-FR" smtClean="0"/>
              <a:pPr>
                <a:defRPr/>
              </a:pPr>
              <a:t>18</a:t>
            </a:fld>
            <a:endParaRPr lang="fr-FR" dirty="0"/>
          </a:p>
        </p:txBody>
      </p:sp>
      <p:pic>
        <p:nvPicPr>
          <p:cNvPr id="5" name="Grafik 4"/>
          <p:cNvPicPr>
            <a:picLocks noChangeAspect="1"/>
          </p:cNvPicPr>
          <p:nvPr/>
        </p:nvPicPr>
        <p:blipFill>
          <a:blip r:embed="rId2"/>
          <a:stretch>
            <a:fillRect/>
          </a:stretch>
        </p:blipFill>
        <p:spPr>
          <a:xfrm>
            <a:off x="5148064" y="3645024"/>
            <a:ext cx="2091407" cy="2091407"/>
          </a:xfrm>
          <a:prstGeom prst="rect">
            <a:avLst/>
          </a:prstGeom>
        </p:spPr>
      </p:pic>
    </p:spTree>
    <p:extLst>
      <p:ext uri="{BB962C8B-B14F-4D97-AF65-F5344CB8AC3E}">
        <p14:creationId xmlns:p14="http://schemas.microsoft.com/office/powerpoint/2010/main" val="406027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607024"/>
          </a:xfrm>
        </p:spPr>
        <p:txBody>
          <a:bodyPr/>
          <a:lstStyle/>
          <a:p>
            <a:pPr marL="285750" indent="-285750">
              <a:buFont typeface="Arial" panose="020B0604020202020204" pitchFamily="34" charset="0"/>
              <a:buChar char="•"/>
            </a:pPr>
            <a:r>
              <a:rPr lang="fr-FR" sz="2000" dirty="0">
                <a:solidFill>
                  <a:schemeClr val="tx1"/>
                </a:solidFill>
              </a:rPr>
              <a:t>The questionnaire </a:t>
            </a:r>
            <a:r>
              <a:rPr lang="fr-FR" sz="2000" dirty="0" err="1">
                <a:solidFill>
                  <a:schemeClr val="tx1"/>
                </a:solidFill>
              </a:rPr>
              <a:t>is</a:t>
            </a:r>
            <a:r>
              <a:rPr lang="fr-FR" sz="2000" dirty="0">
                <a:solidFill>
                  <a:schemeClr val="tx1"/>
                </a:solidFill>
              </a:rPr>
              <a:t> </a:t>
            </a:r>
            <a:r>
              <a:rPr lang="fr-FR" sz="2000" dirty="0" err="1">
                <a:solidFill>
                  <a:schemeClr val="tx1"/>
                </a:solidFill>
              </a:rPr>
              <a:t>available</a:t>
            </a:r>
            <a:r>
              <a:rPr lang="fr-FR" sz="2000" dirty="0">
                <a:solidFill>
                  <a:schemeClr val="tx1"/>
                </a:solidFill>
              </a:rPr>
              <a:t> in all national </a:t>
            </a:r>
            <a:r>
              <a:rPr lang="fr-FR" sz="2000" dirty="0" err="1">
                <a:solidFill>
                  <a:schemeClr val="tx1"/>
                </a:solidFill>
              </a:rPr>
              <a:t>languages</a:t>
            </a:r>
            <a:r>
              <a:rPr lang="fr-FR" sz="2000" dirty="0">
                <a:solidFill>
                  <a:schemeClr val="tx1"/>
                </a:solidFill>
              </a:rPr>
              <a:t>.</a:t>
            </a:r>
          </a:p>
          <a:p>
            <a:pPr marL="285750" indent="-285750">
              <a:buFont typeface="Arial" panose="020B0604020202020204" pitchFamily="34" charset="0"/>
              <a:buChar char="•"/>
            </a:pPr>
            <a:endParaRPr lang="fr-FR" sz="2000" dirty="0">
              <a:solidFill>
                <a:schemeClr val="tx1"/>
              </a:solidFill>
            </a:endParaRPr>
          </a:p>
          <a:p>
            <a:pPr marL="285750" indent="-285750">
              <a:buFont typeface="Arial" panose="020B0604020202020204" pitchFamily="34" charset="0"/>
              <a:buChar char="•"/>
            </a:pPr>
            <a:r>
              <a:rPr lang="en-US" sz="2000" dirty="0">
                <a:solidFill>
                  <a:schemeClr val="tx1"/>
                </a:solidFill>
              </a:rPr>
              <a:t>It consists of a total of 4 pages.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The third page (Measures) is displayed in a loop as long as there are further measures for the entry.</a:t>
            </a:r>
            <a:endParaRPr lang="fr-FR" sz="2000" dirty="0">
              <a:solidFill>
                <a:schemeClr val="tx1"/>
              </a:solidFill>
            </a:endParaRPr>
          </a:p>
          <a:p>
            <a:pPr marL="285750" indent="-285750">
              <a:buFont typeface="Arial" panose="020B0604020202020204" pitchFamily="34" charset="0"/>
              <a:buChar char="•"/>
            </a:pPr>
            <a:endParaRPr lang="fr-FR" sz="1800" dirty="0"/>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a:t>Structure of the </a:t>
            </a:r>
            <a:r>
              <a:rPr lang="fr-FR" dirty="0" err="1"/>
              <a:t>questionaire</a:t>
            </a:r>
            <a:endParaRPr lang="fr-FR" dirty="0"/>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19</a:t>
            </a:fld>
            <a:endParaRPr lang="fr-FR" dirty="0"/>
          </a:p>
        </p:txBody>
      </p:sp>
      <p:sp>
        <p:nvSpPr>
          <p:cNvPr id="5" name="Rechteck 4"/>
          <p:cNvSpPr/>
          <p:nvPr/>
        </p:nvSpPr>
        <p:spPr>
          <a:xfrm>
            <a:off x="6300192" y="1484784"/>
            <a:ext cx="1368152" cy="576064"/>
          </a:xfrm>
          <a:prstGeom prst="rect">
            <a:avLst/>
          </a:prstGeom>
          <a:solidFill>
            <a:srgbClr val="484D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Welcome </a:t>
            </a:r>
            <a:r>
              <a:rPr lang="de-DE" dirty="0" err="1"/>
              <a:t>page</a:t>
            </a:r>
            <a:endParaRPr lang="de-DE" dirty="0"/>
          </a:p>
        </p:txBody>
      </p:sp>
      <p:sp>
        <p:nvSpPr>
          <p:cNvPr id="8" name="Rechteck 7"/>
          <p:cNvSpPr/>
          <p:nvPr/>
        </p:nvSpPr>
        <p:spPr>
          <a:xfrm>
            <a:off x="6300192" y="2420516"/>
            <a:ext cx="1368152" cy="576064"/>
          </a:xfrm>
          <a:prstGeom prst="rect">
            <a:avLst/>
          </a:prstGeom>
          <a:solidFill>
            <a:srgbClr val="F8A9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General Information</a:t>
            </a:r>
          </a:p>
        </p:txBody>
      </p:sp>
      <p:sp>
        <p:nvSpPr>
          <p:cNvPr id="9" name="Rechteck 8"/>
          <p:cNvSpPr/>
          <p:nvPr/>
        </p:nvSpPr>
        <p:spPr>
          <a:xfrm>
            <a:off x="6300192" y="3356248"/>
            <a:ext cx="1368152" cy="576064"/>
          </a:xfrm>
          <a:prstGeom prst="rect">
            <a:avLst/>
          </a:prstGeom>
          <a:solidFill>
            <a:srgbClr val="38A7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Measures</a:t>
            </a:r>
            <a:endParaRPr lang="de-DE" dirty="0"/>
          </a:p>
        </p:txBody>
      </p:sp>
      <p:sp>
        <p:nvSpPr>
          <p:cNvPr id="10" name="Rechteck 9"/>
          <p:cNvSpPr/>
          <p:nvPr/>
        </p:nvSpPr>
        <p:spPr>
          <a:xfrm>
            <a:off x="6303174" y="5013176"/>
            <a:ext cx="1368152" cy="576064"/>
          </a:xfrm>
          <a:prstGeom prst="rect">
            <a:avLst/>
          </a:prstGeom>
          <a:solidFill>
            <a:srgbClr val="006E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End</a:t>
            </a:r>
          </a:p>
        </p:txBody>
      </p:sp>
      <p:sp>
        <p:nvSpPr>
          <p:cNvPr id="11" name="Raute 10"/>
          <p:cNvSpPr/>
          <p:nvPr/>
        </p:nvSpPr>
        <p:spPr>
          <a:xfrm>
            <a:off x="6169524" y="4228433"/>
            <a:ext cx="1633180" cy="504056"/>
          </a:xfrm>
          <a:prstGeom prst="diamond">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00" dirty="0">
                <a:solidFill>
                  <a:schemeClr val="tx1">
                    <a:lumMod val="50000"/>
                  </a:schemeClr>
                </a:solidFill>
              </a:rPr>
              <a:t>Additional </a:t>
            </a:r>
            <a:r>
              <a:rPr lang="de-DE" sz="900" dirty="0" err="1">
                <a:solidFill>
                  <a:schemeClr val="tx1">
                    <a:lumMod val="50000"/>
                  </a:schemeClr>
                </a:solidFill>
              </a:rPr>
              <a:t>measures</a:t>
            </a:r>
            <a:r>
              <a:rPr lang="de-DE" sz="900" dirty="0">
                <a:solidFill>
                  <a:schemeClr val="tx1">
                    <a:lumMod val="50000"/>
                  </a:schemeClr>
                </a:solidFill>
              </a:rPr>
              <a:t>?</a:t>
            </a:r>
          </a:p>
        </p:txBody>
      </p:sp>
      <p:cxnSp>
        <p:nvCxnSpPr>
          <p:cNvPr id="13" name="Gerade Verbindung mit Pfeil 12"/>
          <p:cNvCxnSpPr>
            <a:stCxn id="5" idx="2"/>
            <a:endCxn id="8" idx="0"/>
          </p:cNvCxnSpPr>
          <p:nvPr/>
        </p:nvCxnSpPr>
        <p:spPr>
          <a:xfrm>
            <a:off x="6984268" y="2060848"/>
            <a:ext cx="0" cy="359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a:off x="6984268" y="2996580"/>
            <a:ext cx="0" cy="359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a:stCxn id="9" idx="2"/>
            <a:endCxn id="11" idx="0"/>
          </p:cNvCxnSpPr>
          <p:nvPr/>
        </p:nvCxnSpPr>
        <p:spPr>
          <a:xfrm>
            <a:off x="6984268" y="3932312"/>
            <a:ext cx="1846" cy="296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a:stCxn id="11" idx="2"/>
            <a:endCxn id="10" idx="0"/>
          </p:cNvCxnSpPr>
          <p:nvPr/>
        </p:nvCxnSpPr>
        <p:spPr>
          <a:xfrm>
            <a:off x="6986114" y="4732489"/>
            <a:ext cx="1136" cy="2806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Gewinkelter Verbinder 23"/>
          <p:cNvCxnSpPr>
            <a:stCxn id="11" idx="3"/>
            <a:endCxn id="9" idx="3"/>
          </p:cNvCxnSpPr>
          <p:nvPr/>
        </p:nvCxnSpPr>
        <p:spPr>
          <a:xfrm flipH="1" flipV="1">
            <a:off x="7668344" y="3644280"/>
            <a:ext cx="134360" cy="836181"/>
          </a:xfrm>
          <a:prstGeom prst="bentConnector3">
            <a:avLst>
              <a:gd name="adj1" fmla="val -170140"/>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feld 24"/>
          <p:cNvSpPr txBox="1"/>
          <p:nvPr/>
        </p:nvSpPr>
        <p:spPr>
          <a:xfrm>
            <a:off x="8026880" y="3923870"/>
            <a:ext cx="435056" cy="276999"/>
          </a:xfrm>
          <a:prstGeom prst="rect">
            <a:avLst/>
          </a:prstGeom>
          <a:noFill/>
        </p:spPr>
        <p:txBody>
          <a:bodyPr wrap="none" rtlCol="0">
            <a:spAutoFit/>
          </a:bodyPr>
          <a:lstStyle/>
          <a:p>
            <a:r>
              <a:rPr lang="de-DE" sz="1200" dirty="0"/>
              <a:t>Yes</a:t>
            </a:r>
          </a:p>
        </p:txBody>
      </p:sp>
      <p:sp>
        <p:nvSpPr>
          <p:cNvPr id="26" name="Textfeld 25"/>
          <p:cNvSpPr txBox="1"/>
          <p:nvPr/>
        </p:nvSpPr>
        <p:spPr>
          <a:xfrm>
            <a:off x="6987250" y="4717844"/>
            <a:ext cx="380232" cy="276999"/>
          </a:xfrm>
          <a:prstGeom prst="rect">
            <a:avLst/>
          </a:prstGeom>
          <a:noFill/>
        </p:spPr>
        <p:txBody>
          <a:bodyPr wrap="none" rtlCol="0">
            <a:spAutoFit/>
          </a:bodyPr>
          <a:lstStyle/>
          <a:p>
            <a:r>
              <a:rPr lang="de-DE" sz="1200" dirty="0" err="1"/>
              <a:t>No</a:t>
            </a:r>
            <a:endParaRPr lang="de-DE" sz="1200" dirty="0"/>
          </a:p>
        </p:txBody>
      </p:sp>
    </p:spTree>
    <p:extLst>
      <p:ext uri="{BB962C8B-B14F-4D97-AF65-F5344CB8AC3E}">
        <p14:creationId xmlns:p14="http://schemas.microsoft.com/office/powerpoint/2010/main" val="87617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827583" y="1589300"/>
            <a:ext cx="7706915" cy="4430499"/>
          </a:xfrm>
        </p:spPr>
        <p:txBody>
          <a:bodyPr/>
          <a:lstStyle/>
          <a:p>
            <a:pPr lvl="1"/>
            <a:r>
              <a:rPr lang="en-US" sz="1600" b="1" dirty="0" smtClean="0"/>
              <a:t>Municipalities</a:t>
            </a:r>
            <a:r>
              <a:rPr lang="en-US" sz="1600" dirty="0" smtClean="0"/>
              <a:t>: Major contribution </a:t>
            </a:r>
            <a:r>
              <a:rPr lang="en-US" sz="1600" dirty="0"/>
              <a:t>to greenhouse gas emissions </a:t>
            </a:r>
            <a:r>
              <a:rPr lang="en-US" sz="1600" dirty="0" smtClean="0"/>
              <a:t>(</a:t>
            </a:r>
            <a:r>
              <a:rPr lang="en-US" sz="1600" dirty="0" err="1"/>
              <a:t>Strasser</a:t>
            </a:r>
            <a:r>
              <a:rPr lang="en-US" sz="1600" dirty="0"/>
              <a:t> et al. 2018</a:t>
            </a:r>
            <a:r>
              <a:rPr lang="en-US" sz="1600" dirty="0" smtClean="0"/>
              <a:t>), dominant </a:t>
            </a:r>
            <a:r>
              <a:rPr lang="en-US" sz="1600" dirty="0"/>
              <a:t>role of urban political actors </a:t>
            </a:r>
            <a:r>
              <a:rPr lang="en-US" sz="1600" dirty="0" smtClean="0"/>
              <a:t>in </a:t>
            </a:r>
            <a:r>
              <a:rPr lang="en-US" sz="1600" dirty="0"/>
              <a:t>the transition process </a:t>
            </a:r>
            <a:r>
              <a:rPr lang="de-DE" sz="1600" dirty="0"/>
              <a:t>(Cheung and </a:t>
            </a:r>
            <a:r>
              <a:rPr lang="de-DE" sz="1600" dirty="0" err="1"/>
              <a:t>Oßenbrügge</a:t>
            </a:r>
            <a:r>
              <a:rPr lang="de-DE" sz="1600" dirty="0"/>
              <a:t> </a:t>
            </a:r>
            <a:r>
              <a:rPr lang="de-DE" sz="1600" dirty="0" smtClean="0"/>
              <a:t>2020</a:t>
            </a:r>
            <a:r>
              <a:rPr lang="de-DE" sz="1600" dirty="0" smtClean="0"/>
              <a:t>), potential </a:t>
            </a:r>
            <a:r>
              <a:rPr lang="de-DE" sz="1600" dirty="0" err="1" smtClean="0"/>
              <a:t>to</a:t>
            </a:r>
            <a:r>
              <a:rPr lang="de-DE" sz="1600" dirty="0" smtClean="0"/>
              <a:t> </a:t>
            </a:r>
            <a:r>
              <a:rPr lang="de-DE" sz="1600" dirty="0" err="1" smtClean="0"/>
              <a:t>change</a:t>
            </a:r>
            <a:r>
              <a:rPr lang="de-DE" sz="1600" dirty="0" smtClean="0"/>
              <a:t> </a:t>
            </a:r>
            <a:r>
              <a:rPr lang="de-DE" sz="1600" dirty="0" err="1" smtClean="0"/>
              <a:t>citizen‘s</a:t>
            </a:r>
            <a:r>
              <a:rPr lang="de-DE" sz="1600" dirty="0" smtClean="0"/>
              <a:t> </a:t>
            </a:r>
            <a:r>
              <a:rPr lang="de-DE" sz="1600" dirty="0" err="1" smtClean="0"/>
              <a:t>behaviour</a:t>
            </a:r>
            <a:r>
              <a:rPr lang="de-DE" sz="1600" dirty="0" smtClean="0"/>
              <a:t>. </a:t>
            </a:r>
            <a:endParaRPr lang="de-DE" sz="1600" dirty="0"/>
          </a:p>
          <a:p>
            <a:pPr lvl="1"/>
            <a:endParaRPr lang="en-US" sz="1600" dirty="0" smtClean="0"/>
          </a:p>
        </p:txBody>
      </p:sp>
      <p:sp>
        <p:nvSpPr>
          <p:cNvPr id="3" name="Titel 2"/>
          <p:cNvSpPr>
            <a:spLocks noGrp="1"/>
          </p:cNvSpPr>
          <p:nvPr>
            <p:ph type="title"/>
          </p:nvPr>
        </p:nvSpPr>
        <p:spPr/>
        <p:txBody>
          <a:bodyPr/>
          <a:lstStyle/>
          <a:p>
            <a:r>
              <a:rPr lang="en-US" sz="2400" dirty="0"/>
              <a:t>Municipalities play a crucial role in the transition to a low-carbon </a:t>
            </a:r>
            <a:r>
              <a:rPr lang="en-US" sz="2400" dirty="0" smtClean="0"/>
              <a:t>society</a:t>
            </a:r>
            <a:endParaRPr lang="de-DE" sz="2400"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2</a:t>
            </a:fld>
            <a:endParaRPr lang="fr-FR" dirty="0"/>
          </a:p>
        </p:txBody>
      </p:sp>
      <p:pic>
        <p:nvPicPr>
          <p:cNvPr id="1026" name="Picture 2" descr="https://62e528761d0685343e1c-f3d1b99a743ffa4142d9d7f1978d9686.ssl.cf2.rackcdn.com/files/86467/width668/image-20150626-16860-1359u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698" y="3346588"/>
            <a:ext cx="4010817" cy="225758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720081" y="2961120"/>
            <a:ext cx="3732824" cy="3342453"/>
          </a:xfrm>
          <a:prstGeom prst="rect">
            <a:avLst/>
          </a:prstGeom>
        </p:spPr>
        <p:txBody>
          <a:bodyPr wrap="square">
            <a:spAutoFit/>
          </a:bodyPr>
          <a:lstStyle/>
          <a:p>
            <a:pPr marL="0" lvl="1">
              <a:spcBef>
                <a:spcPct val="20000"/>
              </a:spcBef>
            </a:pPr>
            <a:r>
              <a:rPr lang="en-US" sz="1600" b="1" dirty="0" smtClean="0">
                <a:solidFill>
                  <a:srgbClr val="808080"/>
                </a:solidFill>
                <a:latin typeface="Calibri" panose="020F0502020204030204" pitchFamily="34" charset="0"/>
              </a:rPr>
              <a:t>Drivers </a:t>
            </a:r>
            <a:r>
              <a:rPr lang="en-US" sz="1600" b="1" dirty="0">
                <a:solidFill>
                  <a:srgbClr val="808080"/>
                </a:solidFill>
                <a:latin typeface="Calibri" panose="020F0502020204030204" pitchFamily="34" charset="0"/>
              </a:rPr>
              <a:t>of the energy </a:t>
            </a:r>
            <a:r>
              <a:rPr lang="en-US" sz="1600" b="1" dirty="0" smtClean="0">
                <a:solidFill>
                  <a:srgbClr val="808080"/>
                </a:solidFill>
                <a:latin typeface="Calibri" panose="020F0502020204030204" pitchFamily="34" charset="0"/>
              </a:rPr>
              <a:t>transition</a:t>
            </a:r>
            <a:r>
              <a:rPr lang="en-US" sz="1600" dirty="0" smtClean="0">
                <a:solidFill>
                  <a:srgbClr val="808080"/>
                </a:solidFill>
                <a:latin typeface="Calibri" panose="020F0502020204030204" pitchFamily="34" charset="0"/>
              </a:rPr>
              <a:t>: European, national and local </a:t>
            </a:r>
            <a:r>
              <a:rPr lang="en-US" sz="1600" dirty="0">
                <a:solidFill>
                  <a:srgbClr val="808080"/>
                </a:solidFill>
                <a:latin typeface="Calibri" panose="020F0502020204030204" pitchFamily="34" charset="0"/>
              </a:rPr>
              <a:t>climate </a:t>
            </a:r>
            <a:r>
              <a:rPr lang="en-US" sz="1600" dirty="0" smtClean="0">
                <a:solidFill>
                  <a:srgbClr val="808080"/>
                </a:solidFill>
                <a:latin typeface="Calibri" panose="020F0502020204030204" pitchFamily="34" charset="0"/>
              </a:rPr>
              <a:t>goals </a:t>
            </a:r>
            <a:r>
              <a:rPr lang="en-US" sz="1600" dirty="0">
                <a:solidFill>
                  <a:srgbClr val="808080"/>
                </a:solidFill>
                <a:latin typeface="Calibri" panose="020F0502020204030204" pitchFamily="34" charset="0"/>
              </a:rPr>
              <a:t>and networks like the Covenant of Mayors</a:t>
            </a:r>
            <a:r>
              <a:rPr lang="en-US" sz="1600" dirty="0" smtClean="0">
                <a:solidFill>
                  <a:srgbClr val="808080"/>
                </a:solidFill>
                <a:latin typeface="Calibri" panose="020F0502020204030204" pitchFamily="34" charset="0"/>
              </a:rPr>
              <a:t>.</a:t>
            </a:r>
          </a:p>
          <a:p>
            <a:pPr marL="285750" lvl="1" indent="-285750">
              <a:spcBef>
                <a:spcPct val="20000"/>
              </a:spcBef>
              <a:buFont typeface="Arial" panose="020B0604020202020204" pitchFamily="34" charset="0"/>
              <a:buChar char="•"/>
            </a:pPr>
            <a:r>
              <a:rPr lang="en-US" sz="1600" dirty="0" smtClean="0">
                <a:solidFill>
                  <a:srgbClr val="808080"/>
                </a:solidFill>
                <a:latin typeface="Calibri" panose="020F0502020204030204" pitchFamily="34" charset="0"/>
              </a:rPr>
              <a:t>SEAP/SECAP </a:t>
            </a:r>
            <a:r>
              <a:rPr lang="en-US" sz="1600" dirty="0">
                <a:solidFill>
                  <a:srgbClr val="808080"/>
                </a:solidFill>
                <a:latin typeface="Calibri" panose="020F0502020204030204" pitchFamily="34" charset="0"/>
              </a:rPr>
              <a:t>(</a:t>
            </a:r>
            <a:r>
              <a:rPr lang="en-US" sz="1600" dirty="0" smtClean="0">
                <a:solidFill>
                  <a:srgbClr val="808080"/>
                </a:solidFill>
                <a:latin typeface="Calibri" panose="020F0502020204030204" pitchFamily="34" charset="0"/>
              </a:rPr>
              <a:t>local)</a:t>
            </a:r>
          </a:p>
          <a:p>
            <a:pPr marL="285750" lvl="1" indent="-285750">
              <a:spcBef>
                <a:spcPct val="20000"/>
              </a:spcBef>
              <a:buFont typeface="Arial" panose="020B0604020202020204" pitchFamily="34" charset="0"/>
              <a:buChar char="•"/>
            </a:pPr>
            <a:r>
              <a:rPr lang="en-US" sz="1600" dirty="0" smtClean="0">
                <a:solidFill>
                  <a:srgbClr val="808080"/>
                </a:solidFill>
                <a:latin typeface="Calibri" panose="020F0502020204030204" pitchFamily="34" charset="0"/>
              </a:rPr>
              <a:t>NECP/NEEAP </a:t>
            </a:r>
            <a:r>
              <a:rPr lang="en-US" sz="1600" dirty="0">
                <a:solidFill>
                  <a:srgbClr val="808080"/>
                </a:solidFill>
                <a:latin typeface="Calibri" panose="020F0502020204030204" pitchFamily="34" charset="0"/>
              </a:rPr>
              <a:t>(</a:t>
            </a:r>
            <a:r>
              <a:rPr lang="en-US" sz="1600" dirty="0" smtClean="0">
                <a:solidFill>
                  <a:srgbClr val="808080"/>
                </a:solidFill>
                <a:latin typeface="Calibri" panose="020F0502020204030204" pitchFamily="34" charset="0"/>
              </a:rPr>
              <a:t>national)</a:t>
            </a:r>
          </a:p>
          <a:p>
            <a:pPr marL="285750" lvl="1" indent="-285750">
              <a:spcBef>
                <a:spcPct val="20000"/>
              </a:spcBef>
              <a:buFont typeface="Arial" panose="020B0604020202020204" pitchFamily="34" charset="0"/>
              <a:buChar char="•"/>
            </a:pPr>
            <a:r>
              <a:rPr lang="en-US" sz="1600" dirty="0" smtClean="0">
                <a:solidFill>
                  <a:srgbClr val="808080"/>
                </a:solidFill>
                <a:latin typeface="Calibri" panose="020F0502020204030204" pitchFamily="34" charset="0"/>
              </a:rPr>
              <a:t>EU </a:t>
            </a:r>
            <a:r>
              <a:rPr lang="en-US" sz="1600" dirty="0">
                <a:solidFill>
                  <a:srgbClr val="808080"/>
                </a:solidFill>
                <a:latin typeface="Calibri" panose="020F0502020204030204" pitchFamily="34" charset="0"/>
              </a:rPr>
              <a:t>Commission</a:t>
            </a:r>
          </a:p>
          <a:p>
            <a:pPr marL="0" lvl="1">
              <a:spcBef>
                <a:spcPct val="20000"/>
              </a:spcBef>
            </a:pPr>
            <a:endParaRPr lang="en-US" sz="1600" dirty="0">
              <a:solidFill>
                <a:srgbClr val="808080"/>
              </a:solidFill>
              <a:latin typeface="Calibri" panose="020F0502020204030204" pitchFamily="34" charset="0"/>
            </a:endParaRPr>
          </a:p>
          <a:p>
            <a:pPr marL="0" lvl="1">
              <a:spcBef>
                <a:spcPct val="20000"/>
              </a:spcBef>
            </a:pPr>
            <a:r>
              <a:rPr lang="en-GB" sz="1600" dirty="0">
                <a:solidFill>
                  <a:srgbClr val="808080"/>
                </a:solidFill>
                <a:latin typeface="Calibri" panose="020F0502020204030204" pitchFamily="34" charset="0"/>
              </a:rPr>
              <a:t>However, municipalities face a lot of </a:t>
            </a:r>
            <a:r>
              <a:rPr lang="en-GB" sz="1600" b="1" dirty="0">
                <a:solidFill>
                  <a:srgbClr val="808080"/>
                </a:solidFill>
                <a:latin typeface="Calibri" panose="020F0502020204030204" pitchFamily="34" charset="0"/>
              </a:rPr>
              <a:t>challenges</a:t>
            </a:r>
            <a:r>
              <a:rPr lang="en-GB" sz="1600" dirty="0">
                <a:solidFill>
                  <a:srgbClr val="808080"/>
                </a:solidFill>
                <a:latin typeface="Calibri" panose="020F0502020204030204" pitchFamily="34" charset="0"/>
              </a:rPr>
              <a:t>, </a:t>
            </a:r>
            <a:r>
              <a:rPr lang="en-GB" sz="1600" dirty="0" smtClean="0">
                <a:solidFill>
                  <a:srgbClr val="808080"/>
                </a:solidFill>
                <a:latin typeface="Calibri" panose="020F0502020204030204" pitchFamily="34" charset="0"/>
              </a:rPr>
              <a:t>including </a:t>
            </a:r>
            <a:r>
              <a:rPr lang="en-GB" sz="1600" dirty="0">
                <a:solidFill>
                  <a:srgbClr val="808080"/>
                </a:solidFill>
                <a:latin typeface="Calibri" panose="020F0502020204030204" pitchFamily="34" charset="0"/>
              </a:rPr>
              <a:t>a variety of topics, targets, stakeholders, and market dynamics (</a:t>
            </a:r>
            <a:r>
              <a:rPr lang="en-GB" sz="1600" dirty="0" err="1">
                <a:solidFill>
                  <a:srgbClr val="808080"/>
                </a:solidFill>
                <a:latin typeface="Calibri" panose="020F0502020204030204" pitchFamily="34" charset="0"/>
              </a:rPr>
              <a:t>Strasser</a:t>
            </a:r>
            <a:r>
              <a:rPr lang="en-GB" sz="1600" dirty="0">
                <a:solidFill>
                  <a:srgbClr val="808080"/>
                </a:solidFill>
                <a:latin typeface="Calibri" panose="020F0502020204030204" pitchFamily="34" charset="0"/>
              </a:rPr>
              <a:t> et al. 2018).</a:t>
            </a:r>
            <a:endParaRPr lang="de-DE" sz="1600" dirty="0">
              <a:solidFill>
                <a:srgbClr val="808080"/>
              </a:solidFill>
              <a:latin typeface="Calibri" panose="020F0502020204030204" pitchFamily="34" charset="0"/>
            </a:endParaRPr>
          </a:p>
          <a:p>
            <a:pPr marL="342900" lvl="1" indent="-342900">
              <a:spcBef>
                <a:spcPct val="20000"/>
              </a:spcBef>
              <a:buFont typeface="Arial" panose="020B0604020202020204" pitchFamily="34" charset="0"/>
              <a:buChar char="•"/>
            </a:pPr>
            <a:endParaRPr lang="de-DE" sz="1600" dirty="0">
              <a:solidFill>
                <a:srgbClr val="808080"/>
              </a:solidFill>
              <a:latin typeface="Calibri" panose="020F0502020204030204" pitchFamily="34" charset="0"/>
            </a:endParaRPr>
          </a:p>
        </p:txBody>
      </p:sp>
      <p:sp>
        <p:nvSpPr>
          <p:cNvPr id="8" name="Rechteck 7"/>
          <p:cNvSpPr/>
          <p:nvPr/>
        </p:nvSpPr>
        <p:spPr>
          <a:xfrm>
            <a:off x="4822810" y="5649671"/>
            <a:ext cx="3343894" cy="253916"/>
          </a:xfrm>
          <a:prstGeom prst="rect">
            <a:avLst/>
          </a:prstGeom>
        </p:spPr>
        <p:txBody>
          <a:bodyPr wrap="square">
            <a:spAutoFit/>
          </a:bodyPr>
          <a:lstStyle/>
          <a:p>
            <a:r>
              <a:rPr lang="de-DE" sz="1050" dirty="0"/>
              <a:t>https://</a:t>
            </a:r>
            <a:r>
              <a:rPr lang="de-DE" sz="1050" dirty="0" smtClean="0"/>
              <a:t>www.filmsforaction.org/</a:t>
            </a:r>
            <a:endParaRPr lang="de-DE" sz="1050" dirty="0"/>
          </a:p>
        </p:txBody>
      </p:sp>
    </p:spTree>
    <p:extLst>
      <p:ext uri="{BB962C8B-B14F-4D97-AF65-F5344CB8AC3E}">
        <p14:creationId xmlns:p14="http://schemas.microsoft.com/office/powerpoint/2010/main" val="38313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607024"/>
          </a:xfrm>
        </p:spPr>
        <p:txBody>
          <a:bodyPr/>
          <a:lstStyle/>
          <a:p>
            <a:pPr marL="285750" indent="-285750">
              <a:buFont typeface="Arial" panose="020B0604020202020204" pitchFamily="34" charset="0"/>
              <a:buChar char="•"/>
            </a:pPr>
            <a:r>
              <a:rPr lang="en-US" sz="2000" dirty="0">
                <a:solidFill>
                  <a:schemeClr val="tx1"/>
                </a:solidFill>
              </a:rPr>
              <a:t>On the first page there is an introduction text with information about the survey and the privacy terms and conditions.</a:t>
            </a:r>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a:t>First page</a:t>
            </a:r>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20</a:t>
            </a:fld>
            <a:endParaRPr lang="fr-FR" dirty="0"/>
          </a:p>
        </p:txBody>
      </p:sp>
      <p:pic>
        <p:nvPicPr>
          <p:cNvPr id="6" name="Grafik 5"/>
          <p:cNvPicPr>
            <a:picLocks noChangeAspect="1"/>
          </p:cNvPicPr>
          <p:nvPr/>
        </p:nvPicPr>
        <p:blipFill>
          <a:blip r:embed="rId2"/>
          <a:stretch>
            <a:fillRect/>
          </a:stretch>
        </p:blipFill>
        <p:spPr>
          <a:xfrm>
            <a:off x="5203234" y="1442120"/>
            <a:ext cx="3779262" cy="4102968"/>
          </a:xfrm>
          <a:prstGeom prst="rect">
            <a:avLst/>
          </a:prstGeom>
        </p:spPr>
      </p:pic>
    </p:spTree>
    <p:extLst>
      <p:ext uri="{BB962C8B-B14F-4D97-AF65-F5344CB8AC3E}">
        <p14:creationId xmlns:p14="http://schemas.microsoft.com/office/powerpoint/2010/main" val="290578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607024"/>
          </a:xfrm>
        </p:spPr>
        <p:txBody>
          <a:bodyPr/>
          <a:lstStyle/>
          <a:p>
            <a:pPr marL="285750" indent="-285750">
              <a:buFont typeface="Arial" panose="020B0604020202020204" pitchFamily="34" charset="0"/>
              <a:buChar char="•"/>
            </a:pPr>
            <a:r>
              <a:rPr lang="en-US" sz="2000" dirty="0">
                <a:solidFill>
                  <a:schemeClr val="tx1"/>
                </a:solidFill>
              </a:rPr>
              <a:t>On the second page, general information about the municipality is requested.</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The network and the name of the city are requested.</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In addition, the total number of measures, as well as the respective names of the measures are requested.</a:t>
            </a:r>
          </a:p>
          <a:p>
            <a:endParaRPr lang="fr-FR" dirty="0"/>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a:t>Second Page</a:t>
            </a:r>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21</a:t>
            </a:fld>
            <a:endParaRPr lang="fr-FR" dirty="0"/>
          </a:p>
        </p:txBody>
      </p:sp>
      <p:pic>
        <p:nvPicPr>
          <p:cNvPr id="5" name="Grafik 4"/>
          <p:cNvPicPr>
            <a:picLocks noChangeAspect="1"/>
          </p:cNvPicPr>
          <p:nvPr/>
        </p:nvPicPr>
        <p:blipFill rotWithShape="1">
          <a:blip r:embed="rId2"/>
          <a:srcRect t="17164"/>
          <a:stretch/>
        </p:blipFill>
        <p:spPr>
          <a:xfrm>
            <a:off x="5062895" y="1412776"/>
            <a:ext cx="4081766" cy="4351077"/>
          </a:xfrm>
          <a:prstGeom prst="rect">
            <a:avLst/>
          </a:prstGeom>
        </p:spPr>
      </p:pic>
    </p:spTree>
    <p:extLst>
      <p:ext uri="{BB962C8B-B14F-4D97-AF65-F5344CB8AC3E}">
        <p14:creationId xmlns:p14="http://schemas.microsoft.com/office/powerpoint/2010/main" val="2732533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896544"/>
          </a:xfrm>
        </p:spPr>
        <p:txBody>
          <a:bodyPr/>
          <a:lstStyle/>
          <a:p>
            <a:pPr marL="285750" indent="-285750">
              <a:buFont typeface="Arial" panose="020B0604020202020204" pitchFamily="34" charset="0"/>
              <a:buChar char="•"/>
            </a:pPr>
            <a:r>
              <a:rPr lang="en-US" sz="2000" dirty="0">
                <a:solidFill>
                  <a:schemeClr val="tx1"/>
                </a:solidFill>
              </a:rPr>
              <a:t>The third page is a loop and appear for every measure.</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More detailed information about the measures is requested.</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Pre-selections are provided for all categories to ensure consistency.</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Some questions are mandatory, others voluntary.</a:t>
            </a:r>
          </a:p>
          <a:p>
            <a:endParaRPr lang="en-US" sz="1800"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en-US" sz="1800" dirty="0"/>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err="1"/>
              <a:t>Third</a:t>
            </a:r>
            <a:r>
              <a:rPr lang="fr-FR" dirty="0"/>
              <a:t> Page</a:t>
            </a:r>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22</a:t>
            </a:fld>
            <a:endParaRPr lang="fr-FR" dirty="0"/>
          </a:p>
        </p:txBody>
      </p:sp>
      <p:pic>
        <p:nvPicPr>
          <p:cNvPr id="6" name="Grafik 5"/>
          <p:cNvPicPr>
            <a:picLocks noChangeAspect="1"/>
          </p:cNvPicPr>
          <p:nvPr/>
        </p:nvPicPr>
        <p:blipFill>
          <a:blip r:embed="rId2"/>
          <a:stretch>
            <a:fillRect/>
          </a:stretch>
        </p:blipFill>
        <p:spPr>
          <a:xfrm>
            <a:off x="5292080" y="908720"/>
            <a:ext cx="3751021" cy="5007521"/>
          </a:xfrm>
          <a:prstGeom prst="rect">
            <a:avLst/>
          </a:prstGeom>
        </p:spPr>
      </p:pic>
    </p:spTree>
    <p:extLst>
      <p:ext uri="{BB962C8B-B14F-4D97-AF65-F5344CB8AC3E}">
        <p14:creationId xmlns:p14="http://schemas.microsoft.com/office/powerpoint/2010/main" val="42286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p:txBody>
          <a:bodyPr/>
          <a:lstStyle/>
          <a:p>
            <a:pPr marL="285750" indent="-285750">
              <a:buFont typeface="Arial" panose="020B0604020202020204" pitchFamily="34" charset="0"/>
              <a:buChar char="•"/>
            </a:pPr>
            <a:r>
              <a:rPr lang="en-US" sz="2000" dirty="0">
                <a:solidFill>
                  <a:schemeClr val="tx1"/>
                </a:solidFill>
              </a:rPr>
              <a:t>To help with the input and to simplify the data entry </a:t>
            </a:r>
            <a:r>
              <a:rPr lang="en-US" sz="2000" dirty="0" err="1">
                <a:solidFill>
                  <a:schemeClr val="tx1"/>
                </a:solidFill>
              </a:rPr>
              <a:t>Fraunhofer</a:t>
            </a:r>
            <a:r>
              <a:rPr lang="en-US" sz="2000" dirty="0">
                <a:solidFill>
                  <a:schemeClr val="tx1"/>
                </a:solidFill>
              </a:rPr>
              <a:t> ISI provided an additional Excel help file.</a:t>
            </a:r>
          </a:p>
          <a:p>
            <a:pPr marL="285750" indent="-285750">
              <a:buFont typeface="Arial" panose="020B0604020202020204" pitchFamily="34" charset="0"/>
              <a:buChar char="•"/>
            </a:pPr>
            <a:r>
              <a:rPr lang="en-US" sz="2000" dirty="0">
                <a:solidFill>
                  <a:schemeClr val="tx1"/>
                </a:solidFill>
              </a:rPr>
              <a:t>This file can be used to collect the necessary information in advance.</a:t>
            </a:r>
          </a:p>
          <a:p>
            <a:pPr marL="285750" indent="-285750">
              <a:buFont typeface="Arial" panose="020B0604020202020204" pitchFamily="34" charset="0"/>
              <a:buChar char="•"/>
            </a:pPr>
            <a:r>
              <a:rPr lang="en-US" sz="2000" dirty="0">
                <a:solidFill>
                  <a:schemeClr val="tx1"/>
                </a:solidFill>
              </a:rPr>
              <a:t>It contains the same questions and answer options as the online survey.</a:t>
            </a:r>
            <a:endParaRPr lang="fr-FR" sz="2000" dirty="0">
              <a:solidFill>
                <a:schemeClr val="tx1"/>
              </a:solidFill>
            </a:endParaRPr>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a:t>Excel File</a:t>
            </a:r>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23</a:t>
            </a:fld>
            <a:endParaRPr lang="fr-FR" dirty="0"/>
          </a:p>
        </p:txBody>
      </p:sp>
      <p:pic>
        <p:nvPicPr>
          <p:cNvPr id="6" name="Grafik 5"/>
          <p:cNvPicPr>
            <a:picLocks noChangeAspect="1"/>
          </p:cNvPicPr>
          <p:nvPr/>
        </p:nvPicPr>
        <p:blipFill>
          <a:blip r:embed="rId2"/>
          <a:stretch>
            <a:fillRect/>
          </a:stretch>
        </p:blipFill>
        <p:spPr>
          <a:xfrm>
            <a:off x="1030108" y="3279030"/>
            <a:ext cx="6566228" cy="2910917"/>
          </a:xfrm>
          <a:prstGeom prst="rect">
            <a:avLst/>
          </a:prstGeom>
        </p:spPr>
      </p:pic>
    </p:spTree>
    <p:extLst>
      <p:ext uri="{BB962C8B-B14F-4D97-AF65-F5344CB8AC3E}">
        <p14:creationId xmlns:p14="http://schemas.microsoft.com/office/powerpoint/2010/main" val="2497513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700808"/>
            <a:ext cx="4176463" cy="4608512"/>
          </a:xfrm>
        </p:spPr>
        <p:txBody>
          <a:bodyPr/>
          <a:lstStyle/>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The detailed information is divided into 4 sections.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On the following slides each section is presented individually.</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err="1"/>
              <a:t>Detailed</a:t>
            </a:r>
            <a:r>
              <a:rPr lang="fr-FR" dirty="0"/>
              <a:t> information on </a:t>
            </a:r>
            <a:r>
              <a:rPr lang="fr-FR" dirty="0" err="1"/>
              <a:t>Measures</a:t>
            </a:r>
            <a:endParaRPr lang="fr-FR" dirty="0"/>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24</a:t>
            </a:fld>
            <a:endParaRPr lang="fr-FR" dirty="0"/>
          </a:p>
        </p:txBody>
      </p:sp>
      <p:pic>
        <p:nvPicPr>
          <p:cNvPr id="8" name="Grafik 7"/>
          <p:cNvPicPr>
            <a:picLocks noChangeAspect="1"/>
          </p:cNvPicPr>
          <p:nvPr/>
        </p:nvPicPr>
        <p:blipFill>
          <a:blip r:embed="rId2"/>
          <a:stretch>
            <a:fillRect/>
          </a:stretch>
        </p:blipFill>
        <p:spPr>
          <a:xfrm>
            <a:off x="5096991" y="850025"/>
            <a:ext cx="3912790" cy="5199508"/>
          </a:xfrm>
          <a:prstGeom prst="rect">
            <a:avLst/>
          </a:prstGeom>
        </p:spPr>
      </p:pic>
    </p:spTree>
    <p:extLst>
      <p:ext uri="{BB962C8B-B14F-4D97-AF65-F5344CB8AC3E}">
        <p14:creationId xmlns:p14="http://schemas.microsoft.com/office/powerpoint/2010/main" val="192619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896544"/>
          </a:xfrm>
        </p:spPr>
        <p:txBody>
          <a:bodyPr/>
          <a:lstStyle/>
          <a:p>
            <a:pPr marL="285750" indent="-285750">
              <a:buFont typeface="Arial" panose="020B0604020202020204" pitchFamily="34" charset="0"/>
              <a:buChar char="•"/>
            </a:pPr>
            <a:r>
              <a:rPr lang="en-US" sz="2000" dirty="0">
                <a:solidFill>
                  <a:schemeClr val="tx1"/>
                </a:solidFill>
              </a:rPr>
              <a:t>The entry of the general information is mandatory.</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This information is used to assign the measures to the different categories in order to find out in which sectors the greatest savings have been achieved.</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It also asks whether the measures are part of a SEAP/SECAP.</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a:t>General Information</a:t>
            </a:r>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25</a:t>
            </a:fld>
            <a:endParaRPr lang="fr-FR" dirty="0"/>
          </a:p>
        </p:txBody>
      </p:sp>
      <p:pic>
        <p:nvPicPr>
          <p:cNvPr id="6" name="Grafik 5"/>
          <p:cNvPicPr>
            <a:picLocks noChangeAspect="1"/>
          </p:cNvPicPr>
          <p:nvPr/>
        </p:nvPicPr>
        <p:blipFill rotWithShape="1">
          <a:blip r:embed="rId2"/>
          <a:srcRect t="-1" b="62865"/>
          <a:stretch/>
        </p:blipFill>
        <p:spPr>
          <a:xfrm>
            <a:off x="5149964" y="850025"/>
            <a:ext cx="3766873" cy="1858895"/>
          </a:xfrm>
          <a:prstGeom prst="rect">
            <a:avLst/>
          </a:prstGeom>
        </p:spPr>
      </p:pic>
    </p:spTree>
    <p:extLst>
      <p:ext uri="{BB962C8B-B14F-4D97-AF65-F5344CB8AC3E}">
        <p14:creationId xmlns:p14="http://schemas.microsoft.com/office/powerpoint/2010/main" val="343113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896544"/>
          </a:xfrm>
        </p:spPr>
        <p:txBody>
          <a:bodyPr/>
          <a:lstStyle/>
          <a:p>
            <a:pPr marL="285750" indent="-285750">
              <a:buFont typeface="Arial" panose="020B0604020202020204" pitchFamily="34" charset="0"/>
              <a:buChar char="•"/>
            </a:pPr>
            <a:r>
              <a:rPr lang="en-US" sz="2000" dirty="0">
                <a:solidFill>
                  <a:schemeClr val="tx1"/>
                </a:solidFill>
              </a:rPr>
              <a:t>The main energy carrier and the energy consumption are requested before and after the implementation of the measures. From this, the energy savings and, by specifying the energy carrier, also the CO2 savings can be calculated.</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As an alternative to the energy consumptions, the savings can also be specified.</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The information requested here is voluntary.</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a:t>Energy Carrier and </a:t>
            </a:r>
            <a:r>
              <a:rPr lang="fr-FR" dirty="0" err="1"/>
              <a:t>Savings</a:t>
            </a:r>
            <a:endParaRPr lang="fr-FR" dirty="0"/>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26</a:t>
            </a:fld>
            <a:endParaRPr lang="fr-FR" dirty="0"/>
          </a:p>
        </p:txBody>
      </p:sp>
      <p:pic>
        <p:nvPicPr>
          <p:cNvPr id="5" name="Grafik 4"/>
          <p:cNvPicPr>
            <a:picLocks noChangeAspect="1"/>
          </p:cNvPicPr>
          <p:nvPr/>
        </p:nvPicPr>
        <p:blipFill rotWithShape="1">
          <a:blip r:embed="rId2"/>
          <a:srcRect t="37136" b="35166"/>
          <a:stretch/>
        </p:blipFill>
        <p:spPr>
          <a:xfrm>
            <a:off x="5001820" y="908720"/>
            <a:ext cx="3912790" cy="1440160"/>
          </a:xfrm>
          <a:prstGeom prst="rect">
            <a:avLst/>
          </a:prstGeom>
        </p:spPr>
      </p:pic>
    </p:spTree>
    <p:extLst>
      <p:ext uri="{BB962C8B-B14F-4D97-AF65-F5344CB8AC3E}">
        <p14:creationId xmlns:p14="http://schemas.microsoft.com/office/powerpoint/2010/main" val="252527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896544"/>
          </a:xfrm>
        </p:spPr>
        <p:txBody>
          <a:bodyPr/>
          <a:lstStyle/>
          <a:p>
            <a:pPr marL="285750" indent="-285750">
              <a:buFont typeface="Arial" panose="020B0604020202020204" pitchFamily="34" charset="0"/>
              <a:buChar char="•"/>
            </a:pPr>
            <a:r>
              <a:rPr lang="en-US" sz="2000" dirty="0">
                <a:solidFill>
                  <a:schemeClr val="tx1"/>
                </a:solidFill>
              </a:rPr>
              <a:t>It is requested how the savings were calculated and what the baseline is for determining the savings.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This is important to be able to compare the savings of the individual measures.</a:t>
            </a:r>
          </a:p>
          <a:p>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The information requested here is voluntary.</a:t>
            </a:r>
            <a:endParaRPr lang="fr-FR" dirty="0"/>
          </a:p>
          <a:p>
            <a:pPr marL="285750" indent="-285750">
              <a:buFont typeface="Arial" panose="020B0604020202020204" pitchFamily="34" charset="0"/>
              <a:buChar char="•"/>
            </a:pPr>
            <a:endParaRPr lang="en-US" sz="1800" dirty="0"/>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err="1"/>
              <a:t>Calculation</a:t>
            </a:r>
            <a:endParaRPr lang="fr-FR" dirty="0"/>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27</a:t>
            </a:fld>
            <a:endParaRPr lang="fr-FR" dirty="0"/>
          </a:p>
        </p:txBody>
      </p:sp>
      <p:pic>
        <p:nvPicPr>
          <p:cNvPr id="6" name="Grafik 5"/>
          <p:cNvPicPr>
            <a:picLocks noChangeAspect="1"/>
          </p:cNvPicPr>
          <p:nvPr/>
        </p:nvPicPr>
        <p:blipFill rotWithShape="1">
          <a:blip r:embed="rId2"/>
          <a:srcRect t="64835" b="18148"/>
          <a:stretch/>
        </p:blipFill>
        <p:spPr>
          <a:xfrm>
            <a:off x="5004629" y="892094"/>
            <a:ext cx="3912790" cy="884771"/>
          </a:xfrm>
          <a:prstGeom prst="rect">
            <a:avLst/>
          </a:prstGeom>
        </p:spPr>
      </p:pic>
    </p:spTree>
    <p:extLst>
      <p:ext uri="{BB962C8B-B14F-4D97-AF65-F5344CB8AC3E}">
        <p14:creationId xmlns:p14="http://schemas.microsoft.com/office/powerpoint/2010/main" val="262127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284757-DDE5-184E-9AD1-AFCD539CF683}"/>
              </a:ext>
            </a:extLst>
          </p:cNvPr>
          <p:cNvSpPr>
            <a:spLocks noGrp="1"/>
          </p:cNvSpPr>
          <p:nvPr>
            <p:ph sz="half" idx="1"/>
          </p:nvPr>
        </p:nvSpPr>
        <p:spPr>
          <a:xfrm>
            <a:off x="827585" y="1412776"/>
            <a:ext cx="4176463" cy="4896544"/>
          </a:xfrm>
        </p:spPr>
        <p:txBody>
          <a:bodyPr/>
          <a:lstStyle/>
          <a:p>
            <a:pPr marL="285750" indent="-285750">
              <a:buFont typeface="Arial" panose="020B0604020202020204" pitchFamily="34" charset="0"/>
              <a:buChar char="•"/>
            </a:pPr>
            <a:r>
              <a:rPr lang="en-US" sz="2000" dirty="0">
                <a:solidFill>
                  <a:schemeClr val="tx1"/>
                </a:solidFill>
              </a:rPr>
              <a:t>It is asked how high the investment for the measure was. </a:t>
            </a:r>
          </a:p>
          <a:p>
            <a:pPr marL="285750" indent="-285750">
              <a:buFont typeface="Arial" panose="020B0604020202020204" pitchFamily="34" charset="0"/>
              <a:buChar char="•"/>
            </a:pPr>
            <a:r>
              <a:rPr lang="en-US" sz="2000" dirty="0">
                <a:solidFill>
                  <a:schemeClr val="tx1"/>
                </a:solidFill>
              </a:rPr>
              <a:t>The savings can then be used to determine the funding efficiency of the individual measures. The funding efficiency means how much money has to be invested for the savings of one kWh.</a:t>
            </a:r>
            <a:endParaRPr lang="en-US" sz="1800" dirty="0">
              <a:solidFill>
                <a:schemeClr val="tx1"/>
              </a:solidFill>
            </a:endParaRP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In addition, it is asked whether there have been any subsidies for the implementation of the measures.</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The information requested here is voluntary.</a:t>
            </a:r>
            <a:endParaRPr lang="en-US" sz="1800"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en-US" sz="1800" dirty="0"/>
          </a:p>
        </p:txBody>
      </p:sp>
      <p:sp>
        <p:nvSpPr>
          <p:cNvPr id="3" name="Titre 2">
            <a:extLst>
              <a:ext uri="{FF2B5EF4-FFF2-40B4-BE49-F238E27FC236}">
                <a16:creationId xmlns:a16="http://schemas.microsoft.com/office/drawing/2014/main" id="{C6AAE6C3-B1DF-9846-940D-1DD0F62DB746}"/>
              </a:ext>
            </a:extLst>
          </p:cNvPr>
          <p:cNvSpPr>
            <a:spLocks noGrp="1"/>
          </p:cNvSpPr>
          <p:nvPr>
            <p:ph type="title"/>
          </p:nvPr>
        </p:nvSpPr>
        <p:spPr/>
        <p:txBody>
          <a:bodyPr/>
          <a:lstStyle/>
          <a:p>
            <a:r>
              <a:rPr lang="fr-FR" dirty="0" err="1"/>
              <a:t>Investments</a:t>
            </a:r>
            <a:endParaRPr lang="fr-FR" dirty="0"/>
          </a:p>
        </p:txBody>
      </p:sp>
      <p:sp>
        <p:nvSpPr>
          <p:cNvPr id="4" name="Espace réservé du numéro de diapositive 3">
            <a:extLst>
              <a:ext uri="{FF2B5EF4-FFF2-40B4-BE49-F238E27FC236}">
                <a16:creationId xmlns:a16="http://schemas.microsoft.com/office/drawing/2014/main" id="{B65F3065-FA23-C940-8B60-FE86479AFD7B}"/>
              </a:ext>
            </a:extLst>
          </p:cNvPr>
          <p:cNvSpPr>
            <a:spLocks noGrp="1"/>
          </p:cNvSpPr>
          <p:nvPr>
            <p:ph type="sldNum" sz="quarter" idx="10"/>
          </p:nvPr>
        </p:nvSpPr>
        <p:spPr/>
        <p:txBody>
          <a:bodyPr/>
          <a:lstStyle/>
          <a:p>
            <a:pPr>
              <a:defRPr/>
            </a:pPr>
            <a:fld id="{AE75D9B6-FD4F-D640-9CEF-3B4AF4C742D6}" type="slidenum">
              <a:rPr lang="fr-FR" smtClean="0"/>
              <a:pPr>
                <a:defRPr/>
              </a:pPr>
              <a:t>28</a:t>
            </a:fld>
            <a:endParaRPr lang="fr-FR" dirty="0"/>
          </a:p>
        </p:txBody>
      </p:sp>
      <p:pic>
        <p:nvPicPr>
          <p:cNvPr id="5" name="Grafik 4"/>
          <p:cNvPicPr>
            <a:picLocks noChangeAspect="1"/>
          </p:cNvPicPr>
          <p:nvPr/>
        </p:nvPicPr>
        <p:blipFill rotWithShape="1">
          <a:blip r:embed="rId2"/>
          <a:srcRect t="82840" b="-3614"/>
          <a:stretch/>
        </p:blipFill>
        <p:spPr>
          <a:xfrm>
            <a:off x="5010133" y="925346"/>
            <a:ext cx="3912790" cy="1080120"/>
          </a:xfrm>
          <a:prstGeom prst="rect">
            <a:avLst/>
          </a:prstGeom>
        </p:spPr>
      </p:pic>
    </p:spTree>
    <p:extLst>
      <p:ext uri="{BB962C8B-B14F-4D97-AF65-F5344CB8AC3E}">
        <p14:creationId xmlns:p14="http://schemas.microsoft.com/office/powerpoint/2010/main" val="3012269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endParaRPr lang="de-DE"/>
          </a:p>
        </p:txBody>
      </p:sp>
      <p:sp>
        <p:nvSpPr>
          <p:cNvPr id="3" name="Titel 2"/>
          <p:cNvSpPr>
            <a:spLocks noGrp="1"/>
          </p:cNvSpPr>
          <p:nvPr>
            <p:ph type="title"/>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29</a:t>
            </a:fld>
            <a:endParaRPr lang="fr-FR" dirty="0"/>
          </a:p>
        </p:txBody>
      </p:sp>
      <p:pic>
        <p:nvPicPr>
          <p:cNvPr id="5" name="Grafik 4"/>
          <p:cNvPicPr>
            <a:picLocks noChangeAspect="1"/>
          </p:cNvPicPr>
          <p:nvPr/>
        </p:nvPicPr>
        <p:blipFill rotWithShape="1">
          <a:blip r:embed="rId2"/>
          <a:srcRect l="9524" t="15789" r="30477"/>
          <a:stretch/>
        </p:blipFill>
        <p:spPr>
          <a:xfrm>
            <a:off x="31978" y="0"/>
            <a:ext cx="9112022" cy="6860816"/>
          </a:xfrm>
          <a:prstGeom prst="rect">
            <a:avLst/>
          </a:prstGeom>
        </p:spPr>
      </p:pic>
    </p:spTree>
    <p:extLst>
      <p:ext uri="{BB962C8B-B14F-4D97-AF65-F5344CB8AC3E}">
        <p14:creationId xmlns:p14="http://schemas.microsoft.com/office/powerpoint/2010/main" val="1830526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827584" y="1706938"/>
            <a:ext cx="7704856" cy="4312861"/>
          </a:xfrm>
        </p:spPr>
        <p:txBody>
          <a:bodyPr/>
          <a:lstStyle/>
          <a:p>
            <a:pPr lvl="1"/>
            <a:r>
              <a:rPr lang="en-US" sz="1600" b="1" dirty="0" smtClean="0"/>
              <a:t>PATH2LC: </a:t>
            </a:r>
            <a:r>
              <a:rPr lang="en-US" sz="1600" dirty="0"/>
              <a:t>Public Authorities together with a holistic network approach on the way to low-carbon </a:t>
            </a:r>
            <a:r>
              <a:rPr lang="en-US" sz="1600" dirty="0" smtClean="0"/>
              <a:t>municipalities</a:t>
            </a:r>
          </a:p>
          <a:p>
            <a:pPr lvl="1"/>
            <a:endParaRPr lang="en-GB" sz="1600" b="1" dirty="0" smtClean="0"/>
          </a:p>
          <a:p>
            <a:pPr lvl="1"/>
            <a:r>
              <a:rPr lang="en-GB" sz="1600" b="1" dirty="0" smtClean="0"/>
              <a:t>Goal of the project</a:t>
            </a:r>
            <a:r>
              <a:rPr lang="en-GB" sz="1600" dirty="0" smtClean="0"/>
              <a:t>: Support municipalities </a:t>
            </a:r>
            <a:r>
              <a:rPr lang="en-GB" sz="1600" dirty="0"/>
              <a:t>on regional and international </a:t>
            </a:r>
            <a:r>
              <a:rPr lang="en-GB" sz="1600" dirty="0" smtClean="0"/>
              <a:t>level in </a:t>
            </a:r>
            <a:r>
              <a:rPr lang="en-GB" sz="1600" dirty="0"/>
              <a:t>the process of implementing their existing Sustainable Energy (and Climate) Action Plans (SEAPs / SECAPs</a:t>
            </a:r>
            <a:r>
              <a:rPr lang="en-GB" sz="1600" dirty="0" smtClean="0"/>
              <a:t>).</a:t>
            </a:r>
          </a:p>
          <a:p>
            <a:pPr lvl="1"/>
            <a:endParaRPr lang="en-GB" sz="1600" dirty="0" smtClean="0"/>
          </a:p>
          <a:p>
            <a:pPr lvl="1"/>
            <a:endParaRPr lang="de-DE" sz="1600" dirty="0"/>
          </a:p>
        </p:txBody>
      </p:sp>
      <p:sp>
        <p:nvSpPr>
          <p:cNvPr id="3" name="Titel 2"/>
          <p:cNvSpPr>
            <a:spLocks noGrp="1"/>
          </p:cNvSpPr>
          <p:nvPr>
            <p:ph type="title"/>
          </p:nvPr>
        </p:nvSpPr>
        <p:spPr/>
        <p:txBody>
          <a:bodyPr/>
          <a:lstStyle/>
          <a:p>
            <a:r>
              <a:rPr lang="en-GB" sz="2000" dirty="0"/>
              <a:t>PATH2LC project brings together municipalities on regional and international level to support them in the process</a:t>
            </a:r>
            <a:endParaRPr lang="de-DE" sz="2000"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3</a:t>
            </a:fld>
            <a:endParaRPr lang="fr-FR" dirty="0"/>
          </a:p>
        </p:txBody>
      </p:sp>
      <p:pic>
        <p:nvPicPr>
          <p:cNvPr id="5" name="Grafik 4">
            <a:extLst>
              <a:ext uri="{FF2B5EF4-FFF2-40B4-BE49-F238E27FC236}">
                <a16:creationId xmlns:a16="http://schemas.microsoft.com/office/drawing/2014/main" id="{2BB4ADCE-5C25-4338-8F0C-926F99F2E4B8}"/>
              </a:ext>
            </a:extLst>
          </p:cNvPr>
          <p:cNvPicPr>
            <a:picLocks noChangeAspect="1"/>
          </p:cNvPicPr>
          <p:nvPr/>
        </p:nvPicPr>
        <p:blipFill>
          <a:blip r:embed="rId3"/>
          <a:stretch>
            <a:fillRect/>
          </a:stretch>
        </p:blipFill>
        <p:spPr>
          <a:xfrm>
            <a:off x="5325712" y="3573015"/>
            <a:ext cx="3188150" cy="2446783"/>
          </a:xfrm>
          <a:prstGeom prst="rect">
            <a:avLst/>
          </a:prstGeom>
        </p:spPr>
      </p:pic>
      <p:sp>
        <p:nvSpPr>
          <p:cNvPr id="8" name="Rechteck 7"/>
          <p:cNvSpPr/>
          <p:nvPr/>
        </p:nvSpPr>
        <p:spPr>
          <a:xfrm>
            <a:off x="715162" y="3661764"/>
            <a:ext cx="4498128" cy="2800767"/>
          </a:xfrm>
          <a:prstGeom prst="rect">
            <a:avLst/>
          </a:prstGeom>
        </p:spPr>
        <p:txBody>
          <a:bodyPr wrap="square">
            <a:spAutoFit/>
          </a:bodyPr>
          <a:lstStyle/>
          <a:p>
            <a:pPr marL="0" lvl="1">
              <a:spcBef>
                <a:spcPct val="20000"/>
              </a:spcBef>
            </a:pPr>
            <a:r>
              <a:rPr lang="en-GB" sz="1600" dirty="0" smtClean="0">
                <a:solidFill>
                  <a:srgbClr val="808080"/>
                </a:solidFill>
                <a:latin typeface="Calibri" panose="020F0502020204030204" pitchFamily="34" charset="0"/>
              </a:rPr>
              <a:t>‘</a:t>
            </a:r>
            <a:r>
              <a:rPr lang="en-GB" sz="1600" b="1" dirty="0">
                <a:solidFill>
                  <a:srgbClr val="808080"/>
                </a:solidFill>
                <a:latin typeface="Calibri" panose="020F0502020204030204" pitchFamily="34" charset="0"/>
              </a:rPr>
              <a:t>Learning Municipality Network’ (LMN) </a:t>
            </a:r>
            <a:r>
              <a:rPr lang="en-GB" sz="1600" b="1" dirty="0" smtClean="0">
                <a:solidFill>
                  <a:srgbClr val="808080"/>
                </a:solidFill>
                <a:latin typeface="Calibri" panose="020F0502020204030204" pitchFamily="34" charset="0"/>
              </a:rPr>
              <a:t>approach: </a:t>
            </a:r>
            <a:r>
              <a:rPr lang="en-GB" sz="1600" dirty="0" smtClean="0">
                <a:solidFill>
                  <a:srgbClr val="808080"/>
                </a:solidFill>
                <a:latin typeface="Calibri" panose="020F0502020204030204" pitchFamily="34" charset="0"/>
              </a:rPr>
              <a:t>L</a:t>
            </a:r>
            <a:r>
              <a:rPr lang="en-US" sz="1600" dirty="0" smtClean="0">
                <a:solidFill>
                  <a:srgbClr val="808080"/>
                </a:solidFill>
                <a:latin typeface="Calibri" panose="020F0502020204030204" pitchFamily="34" charset="0"/>
              </a:rPr>
              <a:t>ink </a:t>
            </a:r>
            <a:r>
              <a:rPr lang="en-US" sz="1600" dirty="0">
                <a:solidFill>
                  <a:srgbClr val="808080"/>
                </a:solidFill>
                <a:latin typeface="Calibri" panose="020F0502020204030204" pitchFamily="34" charset="0"/>
              </a:rPr>
              <a:t>stakeholders in public authorities among municipalities enabling peer-to-peer learning and to increase the engagement for the energy and climate transition</a:t>
            </a:r>
            <a:r>
              <a:rPr lang="en-US" sz="1600" dirty="0" smtClean="0">
                <a:solidFill>
                  <a:srgbClr val="808080"/>
                </a:solidFill>
                <a:latin typeface="Calibri" panose="020F0502020204030204" pitchFamily="34" charset="0"/>
              </a:rPr>
              <a:t>.</a:t>
            </a:r>
          </a:p>
          <a:p>
            <a:pPr marL="0" lvl="1">
              <a:spcBef>
                <a:spcPct val="20000"/>
              </a:spcBef>
            </a:pPr>
            <a:endParaRPr lang="de-DE" sz="1600" dirty="0">
              <a:solidFill>
                <a:srgbClr val="808080"/>
              </a:solidFill>
              <a:latin typeface="Calibri" panose="020F0502020204030204" pitchFamily="34" charset="0"/>
            </a:endParaRPr>
          </a:p>
          <a:p>
            <a:pPr marL="0" lvl="1">
              <a:spcBef>
                <a:spcPct val="20000"/>
              </a:spcBef>
            </a:pPr>
            <a:r>
              <a:rPr lang="en-GB" sz="1600" dirty="0">
                <a:solidFill>
                  <a:srgbClr val="808080"/>
                </a:solidFill>
                <a:latin typeface="Calibri" panose="020F0502020204030204" pitchFamily="34" charset="0"/>
                <a:hlinkClick r:id="rId4"/>
              </a:rPr>
              <a:t>www.path2lc.eu</a:t>
            </a:r>
            <a:r>
              <a:rPr lang="en-GB" sz="1600" dirty="0">
                <a:solidFill>
                  <a:srgbClr val="808080"/>
                </a:solidFill>
                <a:latin typeface="Calibri" panose="020F0502020204030204" pitchFamily="34" charset="0"/>
              </a:rPr>
              <a:t> </a:t>
            </a:r>
            <a:endParaRPr lang="en-GB" sz="1600" dirty="0" smtClean="0">
              <a:solidFill>
                <a:srgbClr val="808080"/>
              </a:solidFill>
              <a:latin typeface="Calibri" panose="020F0502020204030204" pitchFamily="34" charset="0"/>
            </a:endParaRPr>
          </a:p>
          <a:p>
            <a:pPr marL="0" lvl="1">
              <a:spcBef>
                <a:spcPct val="20000"/>
              </a:spcBef>
            </a:pPr>
            <a:r>
              <a:rPr lang="en-US" sz="1600" dirty="0" smtClean="0">
                <a:solidFill>
                  <a:srgbClr val="808080"/>
                </a:solidFill>
                <a:latin typeface="Calibri" panose="020F0502020204030204" pitchFamily="34" charset="0"/>
              </a:rPr>
              <a:t>Project lifetime: </a:t>
            </a:r>
            <a:r>
              <a:rPr lang="en-US" sz="1600" dirty="0">
                <a:solidFill>
                  <a:srgbClr val="808080"/>
                </a:solidFill>
                <a:latin typeface="Calibri" panose="020F0502020204030204" pitchFamily="34" charset="0"/>
              </a:rPr>
              <a:t>September 2020 - August </a:t>
            </a:r>
            <a:r>
              <a:rPr lang="en-US" sz="1600" dirty="0" smtClean="0">
                <a:solidFill>
                  <a:srgbClr val="808080"/>
                </a:solidFill>
                <a:latin typeface="Calibri" panose="020F0502020204030204" pitchFamily="34" charset="0"/>
              </a:rPr>
              <a:t>2023</a:t>
            </a:r>
          </a:p>
          <a:p>
            <a:pPr marL="0" lvl="1">
              <a:spcBef>
                <a:spcPct val="20000"/>
              </a:spcBef>
            </a:pPr>
            <a:r>
              <a:rPr lang="en-GB" sz="1600" dirty="0">
                <a:solidFill>
                  <a:srgbClr val="808080"/>
                </a:solidFill>
                <a:latin typeface="Calibri" panose="020F0502020204030204" pitchFamily="34" charset="0"/>
              </a:rPr>
              <a:t>H2020 project</a:t>
            </a:r>
          </a:p>
          <a:p>
            <a:pPr marL="0" lvl="1">
              <a:spcBef>
                <a:spcPct val="20000"/>
              </a:spcBef>
            </a:pPr>
            <a:endParaRPr lang="en-GB" sz="16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0994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457200" indent="-457200">
              <a:buFont typeface="Arial" panose="020B0604020202020204" pitchFamily="34" charset="0"/>
              <a:buChar char="•"/>
            </a:pPr>
            <a:r>
              <a:rPr lang="en-US" sz="2000" dirty="0">
                <a:solidFill>
                  <a:schemeClr val="tx1"/>
                </a:solidFill>
              </a:rPr>
              <a:t>Only 33 measures with indication of savings and investments</a:t>
            </a:r>
          </a:p>
          <a:p>
            <a:pPr marL="457200" indent="-457200">
              <a:buFont typeface="Arial" panose="020B0604020202020204" pitchFamily="34" charset="0"/>
              <a:buChar char="•"/>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The median savings in this sample are 239 MWh/a and the median investments are 60,000€</a:t>
            </a:r>
          </a:p>
          <a:p>
            <a:pPr marL="457200" indent="-457200">
              <a:buFont typeface="Arial" panose="020B0604020202020204" pitchFamily="34" charset="0"/>
              <a:buChar char="•"/>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The average financial efficiency (avoidance cost) in this sample is 0.45 €/kWh</a:t>
            </a:r>
          </a:p>
          <a:p>
            <a:pPr marL="457200" indent="-457200">
              <a:buFont typeface="Arial" panose="020B0604020202020204" pitchFamily="34" charset="0"/>
              <a:buChar char="•"/>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This is comparatively high to average avoidance costs in buildings or industry which are on average between 0.01 and 0.03 €/kWh. (</a:t>
            </a:r>
            <a:r>
              <a:rPr lang="en-US" sz="2000" dirty="0">
                <a:solidFill>
                  <a:schemeClr val="tx1"/>
                </a:solidFill>
                <a:hlinkClick r:id="rId2"/>
              </a:rPr>
              <a:t>https://deep.eefig.eu/</a:t>
            </a:r>
            <a:r>
              <a:rPr lang="en-US" sz="2000" dirty="0">
                <a:solidFill>
                  <a:schemeClr val="tx1"/>
                </a:solidFill>
              </a:rPr>
              <a:t>) </a:t>
            </a:r>
            <a:endParaRPr lang="de-DE" sz="2000" dirty="0">
              <a:solidFill>
                <a:schemeClr val="tx1"/>
              </a:solidFill>
            </a:endParaRPr>
          </a:p>
        </p:txBody>
      </p:sp>
      <p:sp>
        <p:nvSpPr>
          <p:cNvPr id="3" name="Titel 2"/>
          <p:cNvSpPr>
            <a:spLocks noGrp="1"/>
          </p:cNvSpPr>
          <p:nvPr>
            <p:ph type="title"/>
          </p:nvPr>
        </p:nvSpPr>
        <p:spPr/>
        <p:txBody>
          <a:bodyPr/>
          <a:lstStyle/>
          <a:p>
            <a:r>
              <a:rPr lang="de-DE" dirty="0"/>
              <a:t>Financial </a:t>
            </a:r>
            <a:r>
              <a:rPr lang="de-DE" dirty="0" err="1"/>
              <a:t>efficiency</a:t>
            </a:r>
            <a:endParaRPr lang="de-DE"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30</a:t>
            </a:fld>
            <a:endParaRPr lang="fr-FR" dirty="0"/>
          </a:p>
        </p:txBody>
      </p:sp>
    </p:spTree>
    <p:extLst>
      <p:ext uri="{BB962C8B-B14F-4D97-AF65-F5344CB8AC3E}">
        <p14:creationId xmlns:p14="http://schemas.microsoft.com/office/powerpoint/2010/main" val="323458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2C7E1-BE5A-4C61-A25D-9A578645EB3E}"/>
              </a:ext>
            </a:extLst>
          </p:cNvPr>
          <p:cNvSpPr>
            <a:spLocks noGrp="1"/>
          </p:cNvSpPr>
          <p:nvPr>
            <p:ph type="title"/>
          </p:nvPr>
        </p:nvSpPr>
        <p:spPr/>
        <p:txBody>
          <a:bodyPr/>
          <a:lstStyle/>
          <a:p>
            <a:r>
              <a:rPr lang="en-GB" sz="2800" dirty="0"/>
              <a:t>Five existing networks of municipalities in five countries </a:t>
            </a:r>
          </a:p>
        </p:txBody>
      </p:sp>
      <p:sp>
        <p:nvSpPr>
          <p:cNvPr id="4" name="Slide Number Placeholder 3">
            <a:extLst>
              <a:ext uri="{FF2B5EF4-FFF2-40B4-BE49-F238E27FC236}">
                <a16:creationId xmlns:a16="http://schemas.microsoft.com/office/drawing/2014/main" id="{76588D15-B3EE-4BC3-B24A-22EBD585E9E2}"/>
              </a:ext>
            </a:extLst>
          </p:cNvPr>
          <p:cNvSpPr>
            <a:spLocks noGrp="1"/>
          </p:cNvSpPr>
          <p:nvPr>
            <p:ph type="sldNum" sz="quarter" idx="10"/>
          </p:nvPr>
        </p:nvSpPr>
        <p:spPr/>
        <p:txBody>
          <a:bodyPr/>
          <a:lstStyle/>
          <a:p>
            <a:pPr>
              <a:defRPr/>
            </a:pPr>
            <a:fld id="{AE75D9B6-FD4F-D640-9CEF-3B4AF4C742D6}" type="slidenum">
              <a:rPr lang="fr-FR" smtClean="0"/>
              <a:pPr>
                <a:defRPr/>
              </a:pPr>
              <a:t>4</a:t>
            </a:fld>
            <a:endParaRPr lang="fr-FR" dirty="0"/>
          </a:p>
        </p:txBody>
      </p:sp>
      <p:graphicFrame>
        <p:nvGraphicFramePr>
          <p:cNvPr id="5" name="Diagram 4">
            <a:extLst>
              <a:ext uri="{FF2B5EF4-FFF2-40B4-BE49-F238E27FC236}">
                <a16:creationId xmlns:a16="http://schemas.microsoft.com/office/drawing/2014/main" id="{7B5F76C9-8AE1-4E6F-826C-EC2B00C91D1D}"/>
              </a:ext>
            </a:extLst>
          </p:cNvPr>
          <p:cNvGraphicFramePr/>
          <p:nvPr>
            <p:extLst>
              <p:ext uri="{D42A27DB-BD31-4B8C-83A1-F6EECF244321}">
                <p14:modId xmlns:p14="http://schemas.microsoft.com/office/powerpoint/2010/main" val="2884061803"/>
              </p:ext>
            </p:extLst>
          </p:nvPr>
        </p:nvGraphicFramePr>
        <p:xfrm>
          <a:off x="683568" y="1397000"/>
          <a:ext cx="792088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2A0B4C5-FDD3-4A41-93BB-B2DDA9DD4374}"/>
              </a:ext>
            </a:extLst>
          </p:cNvPr>
          <p:cNvSpPr txBox="1"/>
          <p:nvPr/>
        </p:nvSpPr>
        <p:spPr>
          <a:xfrm>
            <a:off x="7380312" y="1404548"/>
            <a:ext cx="720080" cy="215444"/>
          </a:xfrm>
          <a:prstGeom prst="rect">
            <a:avLst/>
          </a:prstGeom>
          <a:noFill/>
        </p:spPr>
        <p:txBody>
          <a:bodyPr wrap="square" rtlCol="0">
            <a:spAutoFit/>
          </a:bodyPr>
          <a:lstStyle/>
          <a:p>
            <a:r>
              <a:rPr lang="de-DE" sz="800" dirty="0" err="1"/>
              <a:t>Nazaré</a:t>
            </a:r>
            <a:endParaRPr lang="en-GB" sz="800" dirty="0"/>
          </a:p>
        </p:txBody>
      </p:sp>
      <p:sp>
        <p:nvSpPr>
          <p:cNvPr id="9" name="TextBox 8">
            <a:extLst>
              <a:ext uri="{FF2B5EF4-FFF2-40B4-BE49-F238E27FC236}">
                <a16:creationId xmlns:a16="http://schemas.microsoft.com/office/drawing/2014/main" id="{1854F8BB-B86F-4377-B0FC-A23DD4D3A763}"/>
              </a:ext>
            </a:extLst>
          </p:cNvPr>
          <p:cNvSpPr txBox="1"/>
          <p:nvPr/>
        </p:nvSpPr>
        <p:spPr>
          <a:xfrm>
            <a:off x="5076056" y="1404548"/>
            <a:ext cx="720080" cy="215444"/>
          </a:xfrm>
          <a:prstGeom prst="rect">
            <a:avLst/>
          </a:prstGeom>
          <a:noFill/>
        </p:spPr>
        <p:txBody>
          <a:bodyPr wrap="square" rtlCol="0">
            <a:spAutoFit/>
          </a:bodyPr>
          <a:lstStyle/>
          <a:p>
            <a:r>
              <a:rPr lang="de-DE" sz="800" dirty="0" err="1"/>
              <a:t>Messini</a:t>
            </a:r>
            <a:endParaRPr lang="en-GB" sz="800" dirty="0"/>
          </a:p>
        </p:txBody>
      </p:sp>
      <p:sp>
        <p:nvSpPr>
          <p:cNvPr id="10" name="TextBox 9">
            <a:extLst>
              <a:ext uri="{FF2B5EF4-FFF2-40B4-BE49-F238E27FC236}">
                <a16:creationId xmlns:a16="http://schemas.microsoft.com/office/drawing/2014/main" id="{06DEECEB-FFDB-4D74-B92F-AA265832B36A}"/>
              </a:ext>
            </a:extLst>
          </p:cNvPr>
          <p:cNvSpPr txBox="1"/>
          <p:nvPr/>
        </p:nvSpPr>
        <p:spPr>
          <a:xfrm>
            <a:off x="2699792" y="1404548"/>
            <a:ext cx="720080" cy="215444"/>
          </a:xfrm>
          <a:prstGeom prst="rect">
            <a:avLst/>
          </a:prstGeom>
          <a:noFill/>
        </p:spPr>
        <p:txBody>
          <a:bodyPr wrap="square" rtlCol="0">
            <a:spAutoFit/>
          </a:bodyPr>
          <a:lstStyle/>
          <a:p>
            <a:r>
              <a:rPr lang="de-DE" sz="800" dirty="0"/>
              <a:t>Vesuv</a:t>
            </a:r>
            <a:endParaRPr lang="en-GB" sz="800" dirty="0"/>
          </a:p>
        </p:txBody>
      </p:sp>
      <p:sp>
        <p:nvSpPr>
          <p:cNvPr id="11" name="TextBox 10">
            <a:extLst>
              <a:ext uri="{FF2B5EF4-FFF2-40B4-BE49-F238E27FC236}">
                <a16:creationId xmlns:a16="http://schemas.microsoft.com/office/drawing/2014/main" id="{DD463830-C9F5-47F5-B14A-ED368B9B4AE6}"/>
              </a:ext>
            </a:extLst>
          </p:cNvPr>
          <p:cNvSpPr txBox="1"/>
          <p:nvPr/>
        </p:nvSpPr>
        <p:spPr>
          <a:xfrm>
            <a:off x="3563888" y="3933056"/>
            <a:ext cx="751148" cy="215444"/>
          </a:xfrm>
          <a:prstGeom prst="rect">
            <a:avLst/>
          </a:prstGeom>
          <a:noFill/>
        </p:spPr>
        <p:txBody>
          <a:bodyPr wrap="square" rtlCol="0">
            <a:spAutoFit/>
          </a:bodyPr>
          <a:lstStyle/>
          <a:p>
            <a:r>
              <a:rPr lang="de-DE" sz="800" dirty="0"/>
              <a:t>Leeuwarden</a:t>
            </a:r>
            <a:endParaRPr lang="en-GB" sz="800" dirty="0"/>
          </a:p>
        </p:txBody>
      </p:sp>
      <p:sp>
        <p:nvSpPr>
          <p:cNvPr id="13" name="TextBox 12">
            <a:extLst>
              <a:ext uri="{FF2B5EF4-FFF2-40B4-BE49-F238E27FC236}">
                <a16:creationId xmlns:a16="http://schemas.microsoft.com/office/drawing/2014/main" id="{0B1AFF4D-3554-424F-B4C7-786A49C0750F}"/>
              </a:ext>
            </a:extLst>
          </p:cNvPr>
          <p:cNvSpPr txBox="1"/>
          <p:nvPr/>
        </p:nvSpPr>
        <p:spPr>
          <a:xfrm>
            <a:off x="5868144" y="3933056"/>
            <a:ext cx="1080120" cy="215444"/>
          </a:xfrm>
          <a:prstGeom prst="rect">
            <a:avLst/>
          </a:prstGeom>
          <a:noFill/>
        </p:spPr>
        <p:txBody>
          <a:bodyPr wrap="square" rtlCol="0">
            <a:spAutoFit/>
          </a:bodyPr>
          <a:lstStyle/>
          <a:p>
            <a:r>
              <a:rPr lang="de-DE" sz="800" dirty="0" err="1"/>
              <a:t>Saone</a:t>
            </a:r>
            <a:r>
              <a:rPr lang="de-DE" sz="800" dirty="0"/>
              <a:t>-Beaujolais</a:t>
            </a:r>
            <a:endParaRPr lang="en-GB" sz="800" dirty="0"/>
          </a:p>
        </p:txBody>
      </p:sp>
    </p:spTree>
    <p:extLst>
      <p:ext uri="{BB962C8B-B14F-4D97-AF65-F5344CB8AC3E}">
        <p14:creationId xmlns:p14="http://schemas.microsoft.com/office/powerpoint/2010/main" val="65040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5F31211-3C99-3742-BBBA-26C82266B95F}"/>
              </a:ext>
            </a:extLst>
          </p:cNvPr>
          <p:cNvSpPr>
            <a:spLocks noGrp="1"/>
          </p:cNvSpPr>
          <p:nvPr>
            <p:ph sz="half" idx="1"/>
          </p:nvPr>
        </p:nvSpPr>
        <p:spPr/>
        <p:txBody>
          <a:bodyPr/>
          <a:lstStyle/>
          <a:p>
            <a:pPr lvl="1"/>
            <a:r>
              <a:rPr lang="de-DE" sz="1600" b="1" dirty="0" smtClean="0"/>
              <a:t>Goal </a:t>
            </a:r>
            <a:r>
              <a:rPr lang="de-DE" sz="1600" b="1" dirty="0" err="1" smtClean="0"/>
              <a:t>of</a:t>
            </a:r>
            <a:r>
              <a:rPr lang="de-DE" sz="1600" b="1" dirty="0" smtClean="0"/>
              <a:t> </a:t>
            </a:r>
            <a:r>
              <a:rPr lang="de-DE" sz="1600" b="1" dirty="0" err="1" smtClean="0"/>
              <a:t>the</a:t>
            </a:r>
            <a:r>
              <a:rPr lang="de-DE" sz="1600" b="1" dirty="0" smtClean="0"/>
              <a:t> </a:t>
            </a:r>
            <a:r>
              <a:rPr lang="de-DE" sz="1600" b="1" dirty="0" err="1" smtClean="0"/>
              <a:t>technical</a:t>
            </a:r>
            <a:r>
              <a:rPr lang="de-DE" sz="1600" b="1" dirty="0" smtClean="0"/>
              <a:t> </a:t>
            </a:r>
            <a:r>
              <a:rPr lang="de-DE" sz="1600" b="1" dirty="0" err="1" smtClean="0"/>
              <a:t>monitoring</a:t>
            </a:r>
            <a:r>
              <a:rPr lang="de-DE" sz="1600" dirty="0" smtClean="0"/>
              <a:t>: </a:t>
            </a:r>
            <a:r>
              <a:rPr lang="en-US" sz="1600" dirty="0"/>
              <a:t>P</a:t>
            </a:r>
            <a:r>
              <a:rPr lang="en-US" sz="1600" dirty="0" smtClean="0"/>
              <a:t>rogress </a:t>
            </a:r>
            <a:r>
              <a:rPr lang="en-US" sz="1600" dirty="0"/>
              <a:t>of each participating municipality, and the Learning Municipality Network as a </a:t>
            </a:r>
            <a:r>
              <a:rPr lang="en-US" sz="1600" dirty="0" smtClean="0"/>
              <a:t>whole. Asses impact of the LMN on the measure implementation.</a:t>
            </a:r>
          </a:p>
          <a:p>
            <a:pPr lvl="1"/>
            <a:endParaRPr lang="en-US" sz="1600" b="1" dirty="0" smtClean="0"/>
          </a:p>
          <a:p>
            <a:pPr lvl="1"/>
            <a:r>
              <a:rPr lang="en-US" sz="1600" b="1" dirty="0" smtClean="0"/>
              <a:t>Procedure</a:t>
            </a:r>
            <a:r>
              <a:rPr lang="en-US" sz="1600" dirty="0" smtClean="0"/>
              <a:t>: annual survey (after 6, 12 and 24 months of the project): </a:t>
            </a:r>
          </a:p>
          <a:p>
            <a:pPr marL="285750" lvl="1" indent="-285750">
              <a:buFont typeface="Arial" panose="020B0604020202020204" pitchFamily="34" charset="0"/>
              <a:buChar char="•"/>
            </a:pPr>
            <a:r>
              <a:rPr lang="en-US" sz="1600" dirty="0" smtClean="0"/>
              <a:t>Monitoring </a:t>
            </a:r>
            <a:r>
              <a:rPr lang="en-US" sz="1600" dirty="0"/>
              <a:t>of the implemented measures and the achieved energy and CO</a:t>
            </a:r>
            <a:r>
              <a:rPr lang="en-US" sz="1600" baseline="-25000" dirty="0"/>
              <a:t>2</a:t>
            </a:r>
            <a:r>
              <a:rPr lang="en-US" sz="1600" dirty="0"/>
              <a:t> savings.</a:t>
            </a:r>
          </a:p>
          <a:p>
            <a:pPr marL="285750" lvl="1" indent="-285750">
              <a:buFont typeface="Arial" panose="020B0604020202020204" pitchFamily="34" charset="0"/>
              <a:buChar char="•"/>
            </a:pPr>
            <a:r>
              <a:rPr lang="en-US" sz="1600" dirty="0"/>
              <a:t>Determine the implementation status of the measures defined in the climate </a:t>
            </a:r>
            <a:r>
              <a:rPr lang="en-US" sz="1600" dirty="0" smtClean="0"/>
              <a:t>plans.</a:t>
            </a:r>
            <a:endParaRPr lang="en-US" sz="1600" dirty="0"/>
          </a:p>
          <a:p>
            <a:pPr lvl="1"/>
            <a:endParaRPr lang="en-US" sz="1600" b="1" dirty="0" smtClean="0"/>
          </a:p>
          <a:p>
            <a:pPr lvl="1"/>
            <a:r>
              <a:rPr lang="en-US" sz="1600" b="1" dirty="0" smtClean="0"/>
              <a:t>Data collection</a:t>
            </a:r>
            <a:r>
              <a:rPr lang="en-US" sz="1600" dirty="0" smtClean="0"/>
              <a:t>: online </a:t>
            </a:r>
            <a:r>
              <a:rPr lang="en-US" sz="1600" dirty="0"/>
              <a:t>questionnaire and </a:t>
            </a:r>
            <a:r>
              <a:rPr lang="en-US" sz="1600" dirty="0" smtClean="0"/>
              <a:t>Excel </a:t>
            </a:r>
            <a:r>
              <a:rPr lang="en-US" sz="1600" dirty="0"/>
              <a:t>file, which was provided in the local language. </a:t>
            </a:r>
            <a:endParaRPr lang="en-US" sz="1600" dirty="0" smtClean="0"/>
          </a:p>
          <a:p>
            <a:pPr marL="342900" lvl="1" indent="-342900">
              <a:buFont typeface="Arial" panose="020B0604020202020204" pitchFamily="34" charset="0"/>
              <a:buChar char="•"/>
            </a:pPr>
            <a:r>
              <a:rPr lang="en-US" sz="1600" dirty="0" smtClean="0"/>
              <a:t>Questionnaire </a:t>
            </a:r>
            <a:r>
              <a:rPr lang="en-US" sz="1600" dirty="0"/>
              <a:t>was completed by representatives of each municipality participating in the networks. </a:t>
            </a:r>
            <a:endParaRPr lang="en-US" sz="1600" dirty="0" smtClean="0"/>
          </a:p>
          <a:p>
            <a:pPr marL="342900" lvl="1" indent="-342900">
              <a:buFont typeface="Arial" panose="020B0604020202020204" pitchFamily="34" charset="0"/>
              <a:buChar char="•"/>
            </a:pPr>
            <a:r>
              <a:rPr lang="en-US" sz="1600" dirty="0" smtClean="0"/>
              <a:t>The </a:t>
            </a:r>
            <a:r>
              <a:rPr lang="en-US" sz="1600" dirty="0"/>
              <a:t>measures implemented </a:t>
            </a:r>
            <a:r>
              <a:rPr lang="en-US" sz="1600" dirty="0" smtClean="0"/>
              <a:t>are </a:t>
            </a:r>
            <a:r>
              <a:rPr lang="en-US" sz="1600" dirty="0"/>
              <a:t>recorded, including </a:t>
            </a:r>
            <a:r>
              <a:rPr lang="en-US" sz="1600" b="1" dirty="0"/>
              <a:t>energy savings</a:t>
            </a:r>
            <a:r>
              <a:rPr lang="en-US" sz="1600" dirty="0"/>
              <a:t>, increase in the </a:t>
            </a:r>
            <a:r>
              <a:rPr lang="en-US" sz="1600" b="1" dirty="0"/>
              <a:t>share of renewable energy </a:t>
            </a:r>
            <a:r>
              <a:rPr lang="en-US" sz="1600" dirty="0"/>
              <a:t>and </a:t>
            </a:r>
            <a:r>
              <a:rPr lang="en-US" sz="1600" b="1" dirty="0"/>
              <a:t>reduction in CO</a:t>
            </a:r>
            <a:r>
              <a:rPr lang="en-US" sz="1600" b="1" baseline="-25000" dirty="0"/>
              <a:t>2</a:t>
            </a:r>
            <a:r>
              <a:rPr lang="en-US" sz="1600" b="1" dirty="0"/>
              <a:t> </a:t>
            </a:r>
            <a:r>
              <a:rPr lang="en-US" sz="1600" b="1" dirty="0" smtClean="0"/>
              <a:t>emissions</a:t>
            </a:r>
            <a:r>
              <a:rPr lang="en-US" sz="1600" dirty="0" smtClean="0"/>
              <a:t>.</a:t>
            </a:r>
          </a:p>
          <a:p>
            <a:pPr marL="342900" lvl="1" indent="-342900">
              <a:buFont typeface="Arial" panose="020B0604020202020204" pitchFamily="34" charset="0"/>
              <a:buChar char="•"/>
            </a:pPr>
            <a:endParaRPr lang="en-US" sz="1600" dirty="0" smtClean="0"/>
          </a:p>
          <a:p>
            <a:pPr lvl="1"/>
            <a:r>
              <a:rPr lang="en-US" sz="1600" dirty="0" smtClean="0"/>
              <a:t>This presentation </a:t>
            </a:r>
            <a:r>
              <a:rPr lang="en-US" sz="1600" dirty="0"/>
              <a:t>provides </a:t>
            </a:r>
            <a:r>
              <a:rPr lang="en-US" sz="1600" dirty="0" smtClean="0"/>
              <a:t>the </a:t>
            </a:r>
            <a:r>
              <a:rPr lang="en-US" sz="1600" dirty="0"/>
              <a:t>results of the </a:t>
            </a:r>
            <a:r>
              <a:rPr lang="en-US" sz="1600" b="1" dirty="0"/>
              <a:t>monitoring from 2021 &amp; </a:t>
            </a:r>
            <a:r>
              <a:rPr lang="en-US" sz="1600" b="1" dirty="0" smtClean="0"/>
              <a:t>2022</a:t>
            </a:r>
            <a:r>
              <a:rPr lang="en-US" sz="1600" dirty="0" smtClean="0"/>
              <a:t>. </a:t>
            </a:r>
            <a:endParaRPr lang="en-US" sz="2000" dirty="0"/>
          </a:p>
          <a:p>
            <a:pPr marL="342900" lvl="1" indent="-342900">
              <a:buFont typeface="Arial" panose="020B0604020202020204" pitchFamily="34" charset="0"/>
              <a:buChar char="•"/>
            </a:pPr>
            <a:endParaRPr lang="fr-FR" sz="2000" dirty="0"/>
          </a:p>
        </p:txBody>
      </p:sp>
      <p:sp>
        <p:nvSpPr>
          <p:cNvPr id="3" name="Titre 2">
            <a:extLst>
              <a:ext uri="{FF2B5EF4-FFF2-40B4-BE49-F238E27FC236}">
                <a16:creationId xmlns:a16="http://schemas.microsoft.com/office/drawing/2014/main" id="{42F2614C-80F9-8E44-9D49-05B6BD7F2527}"/>
              </a:ext>
            </a:extLst>
          </p:cNvPr>
          <p:cNvSpPr>
            <a:spLocks noGrp="1"/>
          </p:cNvSpPr>
          <p:nvPr>
            <p:ph type="title"/>
          </p:nvPr>
        </p:nvSpPr>
        <p:spPr/>
        <p:txBody>
          <a:bodyPr/>
          <a:lstStyle/>
          <a:p>
            <a:r>
              <a:rPr lang="fr-FR" sz="2400" dirty="0" smtClean="0"/>
              <a:t>One part of the </a:t>
            </a:r>
            <a:r>
              <a:rPr lang="fr-FR" sz="2400" dirty="0" err="1" smtClean="0"/>
              <a:t>scientific</a:t>
            </a:r>
            <a:r>
              <a:rPr lang="fr-FR" sz="2400" dirty="0" smtClean="0"/>
              <a:t> </a:t>
            </a:r>
            <a:r>
              <a:rPr lang="fr-FR" sz="2400" dirty="0" err="1" smtClean="0"/>
              <a:t>accompanying</a:t>
            </a:r>
            <a:r>
              <a:rPr lang="fr-FR" sz="2400" dirty="0" smtClean="0"/>
              <a:t> </a:t>
            </a:r>
            <a:r>
              <a:rPr lang="fr-FR" sz="2400" dirty="0" err="1" smtClean="0"/>
              <a:t>research</a:t>
            </a:r>
            <a:r>
              <a:rPr lang="fr-FR" sz="2400" dirty="0" smtClean="0"/>
              <a:t> </a:t>
            </a:r>
            <a:r>
              <a:rPr lang="fr-FR" sz="2400" dirty="0" err="1" smtClean="0"/>
              <a:t>is</a:t>
            </a:r>
            <a:r>
              <a:rPr lang="fr-FR" sz="2400" dirty="0" smtClean="0"/>
              <a:t> the </a:t>
            </a:r>
            <a:r>
              <a:rPr lang="fr-FR" sz="2400" dirty="0" err="1" smtClean="0"/>
              <a:t>technical</a:t>
            </a:r>
            <a:r>
              <a:rPr lang="fr-FR" sz="2400" dirty="0" smtClean="0"/>
              <a:t> monitoring</a:t>
            </a:r>
            <a:endParaRPr lang="fr-FR" sz="2400" dirty="0"/>
          </a:p>
        </p:txBody>
      </p:sp>
      <p:sp>
        <p:nvSpPr>
          <p:cNvPr id="4" name="Espace réservé du numéro de diapositive 3">
            <a:extLst>
              <a:ext uri="{FF2B5EF4-FFF2-40B4-BE49-F238E27FC236}">
                <a16:creationId xmlns:a16="http://schemas.microsoft.com/office/drawing/2014/main" id="{D6FC68A8-3D70-8549-9A45-826EB46BB938}"/>
              </a:ext>
            </a:extLst>
          </p:cNvPr>
          <p:cNvSpPr>
            <a:spLocks noGrp="1"/>
          </p:cNvSpPr>
          <p:nvPr>
            <p:ph type="sldNum" sz="quarter" idx="10"/>
          </p:nvPr>
        </p:nvSpPr>
        <p:spPr/>
        <p:txBody>
          <a:bodyPr/>
          <a:lstStyle/>
          <a:p>
            <a:pPr>
              <a:defRPr/>
            </a:pPr>
            <a:fld id="{AE75D9B6-FD4F-D640-9CEF-3B4AF4C742D6}" type="slidenum">
              <a:rPr lang="fr-FR" smtClean="0"/>
              <a:pPr>
                <a:defRPr/>
              </a:pPr>
              <a:t>5</a:t>
            </a:fld>
            <a:endParaRPr lang="fr-FR" dirty="0"/>
          </a:p>
        </p:txBody>
      </p:sp>
    </p:spTree>
    <p:extLst>
      <p:ext uri="{BB962C8B-B14F-4D97-AF65-F5344CB8AC3E}">
        <p14:creationId xmlns:p14="http://schemas.microsoft.com/office/powerpoint/2010/main" val="15787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de-DE" dirty="0" smtClean="0"/>
              <a:t>Data </a:t>
            </a:r>
            <a:r>
              <a:rPr lang="de-DE" dirty="0" err="1" smtClean="0"/>
              <a:t>base</a:t>
            </a:r>
            <a:r>
              <a:rPr lang="de-DE" dirty="0" smtClean="0"/>
              <a:t> and </a:t>
            </a:r>
            <a:r>
              <a:rPr lang="de-DE" dirty="0" err="1" smtClean="0"/>
              <a:t>monitoring</a:t>
            </a:r>
            <a:r>
              <a:rPr lang="de-DE" dirty="0" smtClean="0"/>
              <a:t> </a:t>
            </a:r>
            <a:r>
              <a:rPr lang="de-DE" dirty="0" err="1"/>
              <a:t>results</a:t>
            </a:r>
            <a:endParaRPr lang="de-DE" dirty="0"/>
          </a:p>
        </p:txBody>
      </p:sp>
      <p:sp>
        <p:nvSpPr>
          <p:cNvPr id="5" name="Titel 4"/>
          <p:cNvSpPr>
            <a:spLocks noGrp="1"/>
          </p:cNvSpPr>
          <p:nvPr>
            <p:ph type="title"/>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6</a:t>
            </a:fld>
            <a:endParaRPr lang="fr-FR" dirty="0"/>
          </a:p>
        </p:txBody>
      </p:sp>
    </p:spTree>
    <p:extLst>
      <p:ext uri="{BB962C8B-B14F-4D97-AF65-F5344CB8AC3E}">
        <p14:creationId xmlns:p14="http://schemas.microsoft.com/office/powerpoint/2010/main" val="2614891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16"/>
          <p:cNvSpPr>
            <a:spLocks noGrp="1"/>
          </p:cNvSpPr>
          <p:nvPr>
            <p:ph sz="half" idx="1"/>
          </p:nvPr>
        </p:nvSpPr>
        <p:spPr>
          <a:xfrm>
            <a:off x="827585" y="1412776"/>
            <a:ext cx="3672408" cy="4607024"/>
          </a:xfrm>
        </p:spPr>
        <p:txBody>
          <a:bodyPr/>
          <a:lstStyle/>
          <a:p>
            <a:r>
              <a:rPr lang="de-DE" sz="1600" b="1" dirty="0" smtClean="0">
                <a:solidFill>
                  <a:schemeClr val="tx1"/>
                </a:solidFill>
              </a:rPr>
              <a:t>Database</a:t>
            </a:r>
            <a:r>
              <a:rPr lang="de-DE" sz="1600" dirty="0" smtClean="0">
                <a:solidFill>
                  <a:schemeClr val="tx1"/>
                </a:solidFill>
              </a:rPr>
              <a:t>: </a:t>
            </a:r>
            <a:r>
              <a:rPr lang="de-DE" sz="1600" dirty="0" err="1" smtClean="0">
                <a:solidFill>
                  <a:schemeClr val="tx1"/>
                </a:solidFill>
              </a:rPr>
              <a:t>Measures</a:t>
            </a:r>
            <a:r>
              <a:rPr lang="de-DE" sz="1600" dirty="0" smtClean="0">
                <a:solidFill>
                  <a:schemeClr val="tx1"/>
                </a:solidFill>
              </a:rPr>
              <a:t> </a:t>
            </a:r>
            <a:r>
              <a:rPr lang="de-DE" sz="1600" dirty="0" err="1">
                <a:solidFill>
                  <a:schemeClr val="tx1"/>
                </a:solidFill>
              </a:rPr>
              <a:t>from</a:t>
            </a:r>
            <a:r>
              <a:rPr lang="de-DE" sz="1600" dirty="0">
                <a:solidFill>
                  <a:schemeClr val="tx1"/>
                </a:solidFill>
              </a:rPr>
              <a:t> </a:t>
            </a:r>
            <a:r>
              <a:rPr lang="de-DE" sz="1600" b="1" dirty="0">
                <a:solidFill>
                  <a:schemeClr val="tx1"/>
                </a:solidFill>
              </a:rPr>
              <a:t>22 </a:t>
            </a:r>
            <a:r>
              <a:rPr lang="de-DE" sz="1600" b="1" dirty="0" err="1" smtClean="0">
                <a:solidFill>
                  <a:schemeClr val="tx1"/>
                </a:solidFill>
              </a:rPr>
              <a:t>municipalities</a:t>
            </a:r>
            <a:r>
              <a:rPr lang="de-DE" sz="1600" b="1" dirty="0" smtClean="0">
                <a:solidFill>
                  <a:schemeClr val="tx1"/>
                </a:solidFill>
              </a:rPr>
              <a:t> </a:t>
            </a:r>
            <a:r>
              <a:rPr lang="de-DE" sz="1600" dirty="0" err="1" smtClean="0">
                <a:solidFill>
                  <a:schemeClr val="tx1"/>
                </a:solidFill>
              </a:rPr>
              <a:t>were</a:t>
            </a:r>
            <a:r>
              <a:rPr lang="de-DE" sz="1600" dirty="0" smtClean="0">
                <a:solidFill>
                  <a:schemeClr val="tx1"/>
                </a:solidFill>
              </a:rPr>
              <a:t> </a:t>
            </a:r>
            <a:r>
              <a:rPr lang="de-DE" sz="1600" dirty="0" err="1" smtClean="0">
                <a:solidFill>
                  <a:schemeClr val="tx1"/>
                </a:solidFill>
              </a:rPr>
              <a:t>collected</a:t>
            </a:r>
            <a:r>
              <a:rPr lang="de-DE" sz="1600" dirty="0" smtClean="0">
                <a:solidFill>
                  <a:schemeClr val="tx1"/>
                </a:solidFill>
              </a:rPr>
              <a:t> (in total: 29 </a:t>
            </a:r>
            <a:r>
              <a:rPr lang="de-DE" sz="1600" dirty="0" err="1" smtClean="0">
                <a:solidFill>
                  <a:schemeClr val="tx1"/>
                </a:solidFill>
              </a:rPr>
              <a:t>municipalities</a:t>
            </a:r>
            <a:r>
              <a:rPr lang="de-DE" sz="1600" dirty="0" smtClean="0">
                <a:solidFill>
                  <a:schemeClr val="tx1"/>
                </a:solidFill>
              </a:rPr>
              <a:t>). </a:t>
            </a:r>
          </a:p>
          <a:p>
            <a:r>
              <a:rPr lang="de-DE" sz="1600" dirty="0" smtClean="0">
                <a:solidFill>
                  <a:schemeClr val="tx1"/>
                </a:solidFill>
              </a:rPr>
              <a:t>In total: </a:t>
            </a:r>
            <a:r>
              <a:rPr lang="de-DE" sz="1600" b="1" dirty="0">
                <a:solidFill>
                  <a:schemeClr val="tx1"/>
                </a:solidFill>
              </a:rPr>
              <a:t>351 </a:t>
            </a:r>
            <a:r>
              <a:rPr lang="de-DE" sz="1600" b="1" dirty="0" err="1" smtClean="0">
                <a:solidFill>
                  <a:schemeClr val="tx1"/>
                </a:solidFill>
              </a:rPr>
              <a:t>energy</a:t>
            </a:r>
            <a:r>
              <a:rPr lang="de-DE" sz="1600" b="1" dirty="0" err="1">
                <a:solidFill>
                  <a:schemeClr val="tx1"/>
                </a:solidFill>
              </a:rPr>
              <a:t>-</a:t>
            </a:r>
            <a:r>
              <a:rPr lang="de-DE" sz="1600" b="1" dirty="0" err="1" smtClean="0">
                <a:solidFill>
                  <a:schemeClr val="tx1"/>
                </a:solidFill>
              </a:rPr>
              <a:t>related</a:t>
            </a:r>
            <a:r>
              <a:rPr lang="de-DE" sz="1600" b="1" dirty="0" smtClean="0">
                <a:solidFill>
                  <a:schemeClr val="tx1"/>
                </a:solidFill>
              </a:rPr>
              <a:t> </a:t>
            </a:r>
            <a:r>
              <a:rPr lang="de-DE" sz="1600" b="1" dirty="0" err="1" smtClean="0">
                <a:solidFill>
                  <a:schemeClr val="tx1"/>
                </a:solidFill>
              </a:rPr>
              <a:t>measures</a:t>
            </a:r>
            <a:r>
              <a:rPr lang="de-DE" sz="1600" b="1" dirty="0" smtClean="0">
                <a:solidFill>
                  <a:schemeClr val="tx1"/>
                </a:solidFill>
              </a:rPr>
              <a:t> </a:t>
            </a:r>
            <a:r>
              <a:rPr lang="de-DE" sz="1600" dirty="0" smtClean="0">
                <a:solidFill>
                  <a:schemeClr val="tx1"/>
                </a:solidFill>
              </a:rPr>
              <a:t>(</a:t>
            </a:r>
            <a:r>
              <a:rPr lang="de-DE" sz="1600" dirty="0" err="1" smtClean="0">
                <a:solidFill>
                  <a:schemeClr val="tx1"/>
                </a:solidFill>
              </a:rPr>
              <a:t>technical</a:t>
            </a:r>
            <a:r>
              <a:rPr lang="de-DE" sz="1600" dirty="0" smtClean="0">
                <a:solidFill>
                  <a:schemeClr val="tx1"/>
                </a:solidFill>
              </a:rPr>
              <a:t> and non-</a:t>
            </a:r>
            <a:r>
              <a:rPr lang="de-DE" sz="1600" dirty="0" err="1" smtClean="0">
                <a:solidFill>
                  <a:schemeClr val="tx1"/>
                </a:solidFill>
              </a:rPr>
              <a:t>technical</a:t>
            </a:r>
            <a:r>
              <a:rPr lang="de-DE" sz="1600" dirty="0" smtClean="0">
                <a:solidFill>
                  <a:schemeClr val="tx1"/>
                </a:solidFill>
              </a:rPr>
              <a:t> </a:t>
            </a:r>
            <a:r>
              <a:rPr lang="de-DE" sz="1600" dirty="0" err="1" smtClean="0">
                <a:solidFill>
                  <a:schemeClr val="tx1"/>
                </a:solidFill>
              </a:rPr>
              <a:t>measures</a:t>
            </a:r>
            <a:r>
              <a:rPr lang="de-DE" sz="1600" dirty="0" smtClean="0">
                <a:solidFill>
                  <a:schemeClr val="tx1"/>
                </a:solidFill>
              </a:rPr>
              <a:t>).</a:t>
            </a:r>
            <a:endParaRPr lang="de-DE" sz="1600" dirty="0">
              <a:solidFill>
                <a:schemeClr val="tx1"/>
              </a:solidFill>
            </a:endParaRPr>
          </a:p>
          <a:p>
            <a:pPr marL="457200" indent="-457200">
              <a:buFont typeface="Arial" panose="020B0604020202020204" pitchFamily="34" charset="0"/>
              <a:buChar char="•"/>
            </a:pPr>
            <a:endParaRPr lang="de-DE" sz="1600" dirty="0">
              <a:solidFill>
                <a:schemeClr val="tx1"/>
              </a:solidFill>
            </a:endParaRPr>
          </a:p>
          <a:p>
            <a:r>
              <a:rPr lang="de-DE" sz="1600" dirty="0" smtClean="0">
                <a:solidFill>
                  <a:schemeClr val="tx1"/>
                </a:solidFill>
              </a:rPr>
              <a:t>Data </a:t>
            </a:r>
            <a:r>
              <a:rPr lang="de-DE" sz="1600" dirty="0" err="1" smtClean="0">
                <a:solidFill>
                  <a:schemeClr val="tx1"/>
                </a:solidFill>
              </a:rPr>
              <a:t>quality</a:t>
            </a:r>
            <a:r>
              <a:rPr lang="de-DE" sz="1600" dirty="0" smtClean="0">
                <a:solidFill>
                  <a:schemeClr val="tx1"/>
                </a:solidFill>
              </a:rPr>
              <a:t>:</a:t>
            </a:r>
            <a:endParaRPr lang="de-DE" sz="1600" dirty="0">
              <a:solidFill>
                <a:schemeClr val="tx1"/>
              </a:solidFill>
            </a:endParaRPr>
          </a:p>
          <a:p>
            <a:pPr marL="457200" indent="-457200">
              <a:buFont typeface="Arial" panose="020B0604020202020204" pitchFamily="34" charset="0"/>
              <a:buChar char="•"/>
            </a:pPr>
            <a:r>
              <a:rPr lang="de-DE" sz="1600" dirty="0">
                <a:solidFill>
                  <a:schemeClr val="tx1"/>
                </a:solidFill>
              </a:rPr>
              <a:t>297 (85%) </a:t>
            </a:r>
            <a:r>
              <a:rPr lang="de-DE" sz="1600" dirty="0" err="1">
                <a:solidFill>
                  <a:schemeClr val="tx1"/>
                </a:solidFill>
              </a:rPr>
              <a:t>without</a:t>
            </a:r>
            <a:r>
              <a:rPr lang="de-DE" sz="1600" dirty="0">
                <a:solidFill>
                  <a:schemeClr val="tx1"/>
                </a:solidFill>
              </a:rPr>
              <a:t> additional </a:t>
            </a:r>
            <a:r>
              <a:rPr lang="de-DE" sz="1600" b="1" dirty="0" err="1">
                <a:solidFill>
                  <a:schemeClr val="tx1"/>
                </a:solidFill>
              </a:rPr>
              <a:t>information</a:t>
            </a:r>
            <a:r>
              <a:rPr lang="de-DE" sz="1600" b="1" dirty="0">
                <a:solidFill>
                  <a:schemeClr val="tx1"/>
                </a:solidFill>
              </a:rPr>
              <a:t> on </a:t>
            </a:r>
            <a:r>
              <a:rPr lang="de-DE" sz="1600" b="1" dirty="0" err="1" smtClean="0">
                <a:solidFill>
                  <a:schemeClr val="tx1"/>
                </a:solidFill>
              </a:rPr>
              <a:t>energy</a:t>
            </a:r>
            <a:r>
              <a:rPr lang="de-DE" sz="1600" b="1" dirty="0" smtClean="0">
                <a:solidFill>
                  <a:schemeClr val="tx1"/>
                </a:solidFill>
              </a:rPr>
              <a:t> </a:t>
            </a:r>
            <a:r>
              <a:rPr lang="de-DE" sz="1600" b="1" dirty="0" err="1" smtClean="0">
                <a:solidFill>
                  <a:schemeClr val="tx1"/>
                </a:solidFill>
              </a:rPr>
              <a:t>savings</a:t>
            </a:r>
            <a:r>
              <a:rPr lang="de-DE" sz="1600" b="1" dirty="0" smtClean="0">
                <a:solidFill>
                  <a:schemeClr val="tx1"/>
                </a:solidFill>
              </a:rPr>
              <a:t> </a:t>
            </a:r>
            <a:r>
              <a:rPr lang="de-DE" sz="1600" dirty="0">
                <a:solidFill>
                  <a:schemeClr val="tx1"/>
                </a:solidFill>
              </a:rPr>
              <a:t>and 54 (15%) </a:t>
            </a:r>
            <a:r>
              <a:rPr lang="de-DE" sz="1600" dirty="0" err="1">
                <a:solidFill>
                  <a:schemeClr val="tx1"/>
                </a:solidFill>
              </a:rPr>
              <a:t>with</a:t>
            </a:r>
            <a:r>
              <a:rPr lang="de-DE" sz="1600" dirty="0">
                <a:solidFill>
                  <a:schemeClr val="tx1"/>
                </a:solidFill>
              </a:rPr>
              <a:t> additional </a:t>
            </a:r>
            <a:r>
              <a:rPr lang="de-DE" sz="1600" dirty="0" err="1">
                <a:solidFill>
                  <a:schemeClr val="tx1"/>
                </a:solidFill>
              </a:rPr>
              <a:t>information</a:t>
            </a:r>
            <a:r>
              <a:rPr lang="de-DE" sz="1600" dirty="0">
                <a:solidFill>
                  <a:schemeClr val="tx1"/>
                </a:solidFill>
              </a:rPr>
              <a:t> on </a:t>
            </a:r>
            <a:r>
              <a:rPr lang="de-DE" sz="1600" dirty="0" err="1">
                <a:solidFill>
                  <a:schemeClr val="tx1"/>
                </a:solidFill>
              </a:rPr>
              <a:t>energy</a:t>
            </a:r>
            <a:r>
              <a:rPr lang="de-DE" sz="1600" dirty="0">
                <a:solidFill>
                  <a:schemeClr val="tx1"/>
                </a:solidFill>
              </a:rPr>
              <a:t> </a:t>
            </a:r>
            <a:r>
              <a:rPr lang="de-DE" sz="1600" dirty="0" err="1" smtClean="0">
                <a:solidFill>
                  <a:schemeClr val="tx1"/>
                </a:solidFill>
              </a:rPr>
              <a:t>savings</a:t>
            </a:r>
            <a:r>
              <a:rPr lang="de-DE" sz="1600" dirty="0" smtClean="0">
                <a:solidFill>
                  <a:schemeClr val="tx1"/>
                </a:solidFill>
              </a:rPr>
              <a:t>.</a:t>
            </a:r>
            <a:endParaRPr lang="de-DE" sz="1600" dirty="0">
              <a:solidFill>
                <a:schemeClr val="tx1"/>
              </a:solidFill>
            </a:endParaRPr>
          </a:p>
          <a:p>
            <a:pPr marL="457200" indent="-457200">
              <a:buFont typeface="Arial" panose="020B0604020202020204" pitchFamily="34" charset="0"/>
              <a:buChar char="•"/>
            </a:pPr>
            <a:r>
              <a:rPr lang="en-US" sz="1600" dirty="0">
                <a:solidFill>
                  <a:schemeClr val="tx1"/>
                </a:solidFill>
              </a:rPr>
              <a:t>259 (74%) without </a:t>
            </a:r>
            <a:r>
              <a:rPr lang="en-US" sz="1600" b="1" dirty="0">
                <a:solidFill>
                  <a:schemeClr val="tx1"/>
                </a:solidFill>
              </a:rPr>
              <a:t>information on the energy carrier</a:t>
            </a:r>
            <a:r>
              <a:rPr lang="en-US" sz="1600" dirty="0">
                <a:solidFill>
                  <a:schemeClr val="tx1"/>
                </a:solidFill>
              </a:rPr>
              <a:t> and 92 (26%) with information on the energy </a:t>
            </a:r>
            <a:r>
              <a:rPr lang="en-US" sz="1600" dirty="0" smtClean="0">
                <a:solidFill>
                  <a:schemeClr val="tx1"/>
                </a:solidFill>
              </a:rPr>
              <a:t>carrier.</a:t>
            </a:r>
            <a:endParaRPr lang="en-US" sz="1600" dirty="0">
              <a:solidFill>
                <a:schemeClr val="tx1"/>
              </a:solidFill>
            </a:endParaRPr>
          </a:p>
          <a:p>
            <a:pPr marL="457200" indent="-457200">
              <a:buFont typeface="Arial" panose="020B0604020202020204" pitchFamily="34" charset="0"/>
              <a:buChar char="•"/>
            </a:pPr>
            <a:r>
              <a:rPr lang="en-US" sz="1600" dirty="0">
                <a:solidFill>
                  <a:schemeClr val="tx1"/>
                </a:solidFill>
              </a:rPr>
              <a:t>162 (46%) measures without </a:t>
            </a:r>
            <a:r>
              <a:rPr lang="en-US" sz="1600" b="1" dirty="0">
                <a:solidFill>
                  <a:schemeClr val="tx1"/>
                </a:solidFill>
              </a:rPr>
              <a:t>information on the year of </a:t>
            </a:r>
            <a:r>
              <a:rPr lang="en-US" sz="1600" b="1" dirty="0" smtClean="0">
                <a:solidFill>
                  <a:schemeClr val="tx1"/>
                </a:solidFill>
              </a:rPr>
              <a:t>implementation</a:t>
            </a:r>
            <a:r>
              <a:rPr lang="en-US" sz="1600" dirty="0" smtClean="0">
                <a:solidFill>
                  <a:schemeClr val="tx1"/>
                </a:solidFill>
              </a:rPr>
              <a:t>.</a:t>
            </a:r>
          </a:p>
          <a:p>
            <a:pPr marL="457200" indent="-457200">
              <a:buFont typeface="Arial" panose="020B0604020202020204" pitchFamily="34" charset="0"/>
              <a:buChar char="•"/>
            </a:pPr>
            <a:endParaRPr lang="en-US" sz="1600" dirty="0" smtClean="0">
              <a:solidFill>
                <a:schemeClr val="tx1"/>
              </a:solidFill>
            </a:endParaRPr>
          </a:p>
          <a:p>
            <a:endParaRPr lang="de-DE" sz="1600" dirty="0">
              <a:solidFill>
                <a:schemeClr val="tx1"/>
              </a:solidFill>
            </a:endParaRPr>
          </a:p>
        </p:txBody>
      </p:sp>
      <p:sp>
        <p:nvSpPr>
          <p:cNvPr id="5" name="Titre 2">
            <a:extLst>
              <a:ext uri="{FF2B5EF4-FFF2-40B4-BE49-F238E27FC236}">
                <a16:creationId xmlns:a16="http://schemas.microsoft.com/office/drawing/2014/main" id="{BA8B3BD8-764C-4720-A344-BBEF4BBB67F8}"/>
              </a:ext>
            </a:extLst>
          </p:cNvPr>
          <p:cNvSpPr>
            <a:spLocks noGrp="1"/>
          </p:cNvSpPr>
          <p:nvPr>
            <p:ph type="title"/>
          </p:nvPr>
        </p:nvSpPr>
        <p:spPr/>
        <p:txBody>
          <a:bodyPr/>
          <a:lstStyle/>
          <a:p>
            <a:r>
              <a:rPr lang="en-US" dirty="0" smtClean="0"/>
              <a:t>351 </a:t>
            </a:r>
            <a:r>
              <a:rPr lang="en-US" dirty="0"/>
              <a:t>measures represent the data </a:t>
            </a:r>
            <a:r>
              <a:rPr lang="en-US" dirty="0" smtClean="0"/>
              <a:t>base</a:t>
            </a:r>
            <a:endParaRPr lang="fr-FR" dirty="0"/>
          </a:p>
        </p:txBody>
      </p:sp>
      <p:sp>
        <p:nvSpPr>
          <p:cNvPr id="4" name="Espace réservé du numéro de diapositive 3">
            <a:extLst>
              <a:ext uri="{FF2B5EF4-FFF2-40B4-BE49-F238E27FC236}">
                <a16:creationId xmlns:a16="http://schemas.microsoft.com/office/drawing/2014/main" id="{EA30C83C-5122-BE44-8B64-ABAE01672015}"/>
              </a:ext>
            </a:extLst>
          </p:cNvPr>
          <p:cNvSpPr>
            <a:spLocks noGrp="1"/>
          </p:cNvSpPr>
          <p:nvPr>
            <p:ph type="sldNum" sz="quarter" idx="10"/>
          </p:nvPr>
        </p:nvSpPr>
        <p:spPr/>
        <p:txBody>
          <a:bodyPr/>
          <a:lstStyle/>
          <a:p>
            <a:pPr>
              <a:defRPr/>
            </a:pPr>
            <a:fld id="{AE75D9B6-FD4F-D640-9CEF-3B4AF4C742D6}" type="slidenum">
              <a:rPr lang="fr-FR" smtClean="0"/>
              <a:pPr>
                <a:defRPr/>
              </a:pPr>
              <a:t>7</a:t>
            </a:fld>
            <a:endParaRPr lang="fr-FR" dirty="0"/>
          </a:p>
        </p:txBody>
      </p:sp>
      <p:graphicFrame>
        <p:nvGraphicFramePr>
          <p:cNvPr id="6" name="Diagramm 5"/>
          <p:cNvGraphicFramePr>
            <a:graphicFrameLocks/>
          </p:cNvGraphicFramePr>
          <p:nvPr>
            <p:extLst>
              <p:ext uri="{D42A27DB-BD31-4B8C-83A1-F6EECF244321}">
                <p14:modId xmlns:p14="http://schemas.microsoft.com/office/powerpoint/2010/main" val="652244665"/>
              </p:ext>
            </p:extLst>
          </p:nvPr>
        </p:nvGraphicFramePr>
        <p:xfrm>
          <a:off x="4788024" y="2204864"/>
          <a:ext cx="3994351" cy="416713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2"/>
          <p:cNvSpPr txBox="1">
            <a:spLocks/>
          </p:cNvSpPr>
          <p:nvPr/>
        </p:nvSpPr>
        <p:spPr>
          <a:xfrm>
            <a:off x="5724128" y="2492472"/>
            <a:ext cx="2736304" cy="533475"/>
          </a:xfrm>
          <a:prstGeom prst="rect">
            <a:avLst/>
          </a:prstGeom>
        </p:spPr>
        <p:txBody>
          <a:bodyPr/>
          <a:lstStyle>
            <a:lvl1pPr algn="l" defTabSz="457200" rtl="0" eaLnBrk="1" fontAlgn="base" hangingPunct="1">
              <a:spcBef>
                <a:spcPct val="0"/>
              </a:spcBef>
              <a:spcAft>
                <a:spcPct val="0"/>
              </a:spcAft>
              <a:defRPr sz="3000" b="1" i="0" kern="1200" baseline="0">
                <a:solidFill>
                  <a:schemeClr val="accent2"/>
                </a:solidFill>
                <a:latin typeface="Calibri" panose="020F0502020204030204" pitchFamily="34" charset="0"/>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a:lstStyle>
          <a:p>
            <a:pPr algn="ctr"/>
            <a:r>
              <a:rPr lang="de-DE" sz="1400" b="0" dirty="0" err="1" smtClean="0">
                <a:solidFill>
                  <a:schemeClr val="tx1"/>
                </a:solidFill>
              </a:rPr>
              <a:t>Measures</a:t>
            </a:r>
            <a:r>
              <a:rPr lang="de-DE" sz="1400" b="0" dirty="0" smtClean="0">
                <a:solidFill>
                  <a:schemeClr val="tx1"/>
                </a:solidFill>
              </a:rPr>
              <a:t> </a:t>
            </a:r>
            <a:r>
              <a:rPr lang="de-DE" sz="1400" b="0" dirty="0" err="1" smtClean="0">
                <a:solidFill>
                  <a:schemeClr val="tx1"/>
                </a:solidFill>
              </a:rPr>
              <a:t>included</a:t>
            </a:r>
            <a:r>
              <a:rPr lang="de-DE" sz="1400" b="0" dirty="0" smtClean="0">
                <a:solidFill>
                  <a:schemeClr val="tx1"/>
                </a:solidFill>
              </a:rPr>
              <a:t> in SEAP/SECAP</a:t>
            </a:r>
            <a:endParaRPr lang="de-DE" sz="1400" b="0" dirty="0">
              <a:solidFill>
                <a:schemeClr val="tx1"/>
              </a:solidFill>
            </a:endParaRPr>
          </a:p>
        </p:txBody>
      </p:sp>
    </p:spTree>
    <p:extLst>
      <p:ext uri="{BB962C8B-B14F-4D97-AF65-F5344CB8AC3E}">
        <p14:creationId xmlns:p14="http://schemas.microsoft.com/office/powerpoint/2010/main" val="1859859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 </a:t>
            </a:r>
            <a:r>
              <a:rPr lang="de-DE" dirty="0" err="1" smtClean="0"/>
              <a:t>third</a:t>
            </a:r>
            <a:r>
              <a:rPr lang="de-DE" dirty="0" smtClean="0"/>
              <a:t> </a:t>
            </a:r>
            <a:r>
              <a:rPr lang="de-DE" dirty="0" err="1" smtClean="0"/>
              <a:t>of</a:t>
            </a:r>
            <a:r>
              <a:rPr lang="de-DE" dirty="0" smtClean="0"/>
              <a:t> </a:t>
            </a:r>
            <a:r>
              <a:rPr lang="de-DE" dirty="0" err="1" smtClean="0"/>
              <a:t>the</a:t>
            </a:r>
            <a:r>
              <a:rPr lang="de-DE" dirty="0" smtClean="0"/>
              <a:t> </a:t>
            </a:r>
            <a:r>
              <a:rPr lang="de-DE" dirty="0" err="1" smtClean="0"/>
              <a:t>measures</a:t>
            </a:r>
            <a:r>
              <a:rPr lang="de-DE" dirty="0"/>
              <a:t> </a:t>
            </a:r>
            <a:r>
              <a:rPr lang="de-DE" dirty="0" err="1"/>
              <a:t>have</a:t>
            </a:r>
            <a:r>
              <a:rPr lang="de-DE" dirty="0"/>
              <a:t> </a:t>
            </a:r>
            <a:r>
              <a:rPr lang="de-DE" dirty="0" err="1"/>
              <a:t>been</a:t>
            </a:r>
            <a:r>
              <a:rPr lang="de-DE" dirty="0"/>
              <a:t> </a:t>
            </a:r>
            <a:r>
              <a:rPr lang="de-DE" dirty="0" err="1"/>
              <a:t>fully</a:t>
            </a:r>
            <a:r>
              <a:rPr lang="de-DE" dirty="0"/>
              <a:t> </a:t>
            </a:r>
            <a:r>
              <a:rPr lang="de-DE" dirty="0" err="1"/>
              <a:t>implemented</a:t>
            </a:r>
            <a:endParaRPr lang="de-DE"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8</a:t>
            </a:fld>
            <a:endParaRPr lang="fr-FR" dirty="0"/>
          </a:p>
        </p:txBody>
      </p:sp>
      <p:graphicFrame>
        <p:nvGraphicFramePr>
          <p:cNvPr id="6" name="Diagramm 5"/>
          <p:cNvGraphicFramePr>
            <a:graphicFrameLocks/>
          </p:cNvGraphicFramePr>
          <p:nvPr>
            <p:extLst>
              <p:ext uri="{D42A27DB-BD31-4B8C-83A1-F6EECF244321}">
                <p14:modId xmlns:p14="http://schemas.microsoft.com/office/powerpoint/2010/main" val="2546425493"/>
              </p:ext>
            </p:extLst>
          </p:nvPr>
        </p:nvGraphicFramePr>
        <p:xfrm>
          <a:off x="255199" y="2308147"/>
          <a:ext cx="3708689"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956964568"/>
              </p:ext>
            </p:extLst>
          </p:nvPr>
        </p:nvGraphicFramePr>
        <p:xfrm>
          <a:off x="3704225" y="1880828"/>
          <a:ext cx="5196237" cy="421246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el 2"/>
          <p:cNvSpPr txBox="1">
            <a:spLocks/>
          </p:cNvSpPr>
          <p:nvPr/>
        </p:nvSpPr>
        <p:spPr>
          <a:xfrm>
            <a:off x="611560" y="1880828"/>
            <a:ext cx="2736304" cy="533475"/>
          </a:xfrm>
          <a:prstGeom prst="rect">
            <a:avLst/>
          </a:prstGeom>
        </p:spPr>
        <p:txBody>
          <a:bodyPr/>
          <a:lstStyle>
            <a:lvl1pPr algn="l" defTabSz="457200" rtl="0" eaLnBrk="1" fontAlgn="base" hangingPunct="1">
              <a:spcBef>
                <a:spcPct val="0"/>
              </a:spcBef>
              <a:spcAft>
                <a:spcPct val="0"/>
              </a:spcAft>
              <a:defRPr sz="3000" b="1" i="0" kern="1200" baseline="0">
                <a:solidFill>
                  <a:schemeClr val="accent2"/>
                </a:solidFill>
                <a:latin typeface="Calibri" panose="020F0502020204030204" pitchFamily="34" charset="0"/>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a:lstStyle>
          <a:p>
            <a:pPr algn="ctr"/>
            <a:r>
              <a:rPr lang="de-DE" sz="1400" b="0" dirty="0" smtClean="0">
                <a:solidFill>
                  <a:schemeClr val="tx1"/>
                </a:solidFill>
              </a:rPr>
              <a:t>Implementation </a:t>
            </a:r>
            <a:r>
              <a:rPr lang="de-DE" sz="1400" b="0" dirty="0" err="1" smtClean="0">
                <a:solidFill>
                  <a:schemeClr val="tx1"/>
                </a:solidFill>
              </a:rPr>
              <a:t>status</a:t>
            </a:r>
            <a:endParaRPr lang="de-DE" sz="1400" b="0" dirty="0">
              <a:solidFill>
                <a:schemeClr val="tx1"/>
              </a:solidFill>
            </a:endParaRPr>
          </a:p>
        </p:txBody>
      </p:sp>
    </p:spTree>
    <p:extLst>
      <p:ext uri="{BB962C8B-B14F-4D97-AF65-F5344CB8AC3E}">
        <p14:creationId xmlns:p14="http://schemas.microsoft.com/office/powerpoint/2010/main" val="18663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z="2800" dirty="0"/>
              <a:t>There is a clear focus on transport, </a:t>
            </a:r>
            <a:r>
              <a:rPr lang="en-US" sz="2800" dirty="0" smtClean="0"/>
              <a:t>renewables and lighting measures</a:t>
            </a:r>
            <a:endParaRPr lang="de-DE" sz="2800" dirty="0"/>
          </a:p>
        </p:txBody>
      </p:sp>
      <p:sp>
        <p:nvSpPr>
          <p:cNvPr id="4" name="Foliennummernplatzhalter 3"/>
          <p:cNvSpPr>
            <a:spLocks noGrp="1"/>
          </p:cNvSpPr>
          <p:nvPr>
            <p:ph type="sldNum" sz="quarter" idx="10"/>
          </p:nvPr>
        </p:nvSpPr>
        <p:spPr/>
        <p:txBody>
          <a:bodyPr/>
          <a:lstStyle/>
          <a:p>
            <a:pPr>
              <a:defRPr/>
            </a:pPr>
            <a:fld id="{AE75D9B6-FD4F-D640-9CEF-3B4AF4C742D6}" type="slidenum">
              <a:rPr lang="fr-FR" smtClean="0"/>
              <a:pPr>
                <a:defRPr/>
              </a:pPr>
              <a:t>9</a:t>
            </a:fld>
            <a:endParaRPr lang="fr-FR" dirty="0"/>
          </a:p>
        </p:txBody>
      </p:sp>
      <p:graphicFrame>
        <p:nvGraphicFramePr>
          <p:cNvPr id="6" name="Diagramm 5"/>
          <p:cNvGraphicFramePr>
            <a:graphicFrameLocks/>
          </p:cNvGraphicFramePr>
          <p:nvPr>
            <p:extLst>
              <p:ext uri="{D42A27DB-BD31-4B8C-83A1-F6EECF244321}">
                <p14:modId xmlns:p14="http://schemas.microsoft.com/office/powerpoint/2010/main" val="687482894"/>
              </p:ext>
            </p:extLst>
          </p:nvPr>
        </p:nvGraphicFramePr>
        <p:xfrm>
          <a:off x="468058" y="1700808"/>
          <a:ext cx="8555683"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467544" y="5672281"/>
            <a:ext cx="2232248" cy="276999"/>
          </a:xfrm>
          <a:prstGeom prst="rect">
            <a:avLst/>
          </a:prstGeom>
          <a:noFill/>
        </p:spPr>
        <p:txBody>
          <a:bodyPr wrap="square" rtlCol="0">
            <a:spAutoFit/>
          </a:bodyPr>
          <a:lstStyle/>
          <a:p>
            <a:r>
              <a:rPr lang="de-DE" sz="1200" dirty="0" smtClean="0"/>
              <a:t>n=351 </a:t>
            </a:r>
            <a:r>
              <a:rPr lang="de-DE" sz="1200" dirty="0" err="1" smtClean="0"/>
              <a:t>measures</a:t>
            </a:r>
            <a:endParaRPr lang="de-DE" sz="1200" dirty="0"/>
          </a:p>
        </p:txBody>
      </p:sp>
    </p:spTree>
    <p:extLst>
      <p:ext uri="{BB962C8B-B14F-4D97-AF65-F5344CB8AC3E}">
        <p14:creationId xmlns:p14="http://schemas.microsoft.com/office/powerpoint/2010/main" val="1744386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ath2LC">
      <a:dk1>
        <a:srgbClr val="595959"/>
      </a:dk1>
      <a:lt1>
        <a:srgbClr val="FFFFFF"/>
      </a:lt1>
      <a:dk2>
        <a:srgbClr val="808080"/>
      </a:dk2>
      <a:lt2>
        <a:srgbClr val="FFFFFF"/>
      </a:lt2>
      <a:accent1>
        <a:srgbClr val="C81553"/>
      </a:accent1>
      <a:accent2>
        <a:srgbClr val="38A780"/>
      </a:accent2>
      <a:accent3>
        <a:srgbClr val="70A3D5"/>
      </a:accent3>
      <a:accent4>
        <a:srgbClr val="006D67"/>
      </a:accent4>
      <a:accent5>
        <a:srgbClr val="F7A932"/>
      </a:accent5>
      <a:accent6>
        <a:srgbClr val="484C97"/>
      </a:accent6>
      <a:hlink>
        <a:srgbClr val="C81553"/>
      </a:hlink>
      <a:folHlink>
        <a:srgbClr val="484C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ICES-Modele-PPT-v2" id="{7F77B503-53E4-884E-8410-242289D439EB}" vid="{9227FFC6-0517-5E47-A077-520F0429FEA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at2LC">
    <a:dk1>
      <a:sysClr val="windowText" lastClr="000000"/>
    </a:dk1>
    <a:lt1>
      <a:sysClr val="window" lastClr="FFFFFF"/>
    </a:lt1>
    <a:dk2>
      <a:srgbClr val="44546A"/>
    </a:dk2>
    <a:lt2>
      <a:srgbClr val="E7E6E6"/>
    </a:lt2>
    <a:accent1>
      <a:srgbClr val="38A781"/>
    </a:accent1>
    <a:accent2>
      <a:srgbClr val="72A4D6"/>
    </a:accent2>
    <a:accent3>
      <a:srgbClr val="C91655"/>
    </a:accent3>
    <a:accent4>
      <a:srgbClr val="F8A932"/>
    </a:accent4>
    <a:accent5>
      <a:srgbClr val="006E68"/>
    </a:accent5>
    <a:accent6>
      <a:srgbClr val="484D9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t2LC">
    <a:dk1>
      <a:sysClr val="windowText" lastClr="000000"/>
    </a:dk1>
    <a:lt1>
      <a:sysClr val="window" lastClr="FFFFFF"/>
    </a:lt1>
    <a:dk2>
      <a:srgbClr val="44546A"/>
    </a:dk2>
    <a:lt2>
      <a:srgbClr val="E7E6E6"/>
    </a:lt2>
    <a:accent1>
      <a:srgbClr val="38A781"/>
    </a:accent1>
    <a:accent2>
      <a:srgbClr val="72A4D6"/>
    </a:accent2>
    <a:accent3>
      <a:srgbClr val="C91655"/>
    </a:accent3>
    <a:accent4>
      <a:srgbClr val="F8A932"/>
    </a:accent4>
    <a:accent5>
      <a:srgbClr val="006E68"/>
    </a:accent5>
    <a:accent6>
      <a:srgbClr val="484D9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at2LC">
    <a:dk1>
      <a:sysClr val="windowText" lastClr="000000"/>
    </a:dk1>
    <a:lt1>
      <a:sysClr val="window" lastClr="FFFFFF"/>
    </a:lt1>
    <a:dk2>
      <a:srgbClr val="44546A"/>
    </a:dk2>
    <a:lt2>
      <a:srgbClr val="E7E6E6"/>
    </a:lt2>
    <a:accent1>
      <a:srgbClr val="38A781"/>
    </a:accent1>
    <a:accent2>
      <a:srgbClr val="72A4D6"/>
    </a:accent2>
    <a:accent3>
      <a:srgbClr val="C91655"/>
    </a:accent3>
    <a:accent4>
      <a:srgbClr val="F8A932"/>
    </a:accent4>
    <a:accent5>
      <a:srgbClr val="006E68"/>
    </a:accent5>
    <a:accent6>
      <a:srgbClr val="484D9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at2LC">
    <a:dk1>
      <a:sysClr val="windowText" lastClr="000000"/>
    </a:dk1>
    <a:lt1>
      <a:sysClr val="window" lastClr="FFFFFF"/>
    </a:lt1>
    <a:dk2>
      <a:srgbClr val="44546A"/>
    </a:dk2>
    <a:lt2>
      <a:srgbClr val="E7E6E6"/>
    </a:lt2>
    <a:accent1>
      <a:srgbClr val="38A781"/>
    </a:accent1>
    <a:accent2>
      <a:srgbClr val="72A4D6"/>
    </a:accent2>
    <a:accent3>
      <a:srgbClr val="C91655"/>
    </a:accent3>
    <a:accent4>
      <a:srgbClr val="F8A932"/>
    </a:accent4>
    <a:accent5>
      <a:srgbClr val="006E68"/>
    </a:accent5>
    <a:accent6>
      <a:srgbClr val="484D9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at2LC">
    <a:dk1>
      <a:sysClr val="windowText" lastClr="000000"/>
    </a:dk1>
    <a:lt1>
      <a:sysClr val="window" lastClr="FFFFFF"/>
    </a:lt1>
    <a:dk2>
      <a:srgbClr val="44546A"/>
    </a:dk2>
    <a:lt2>
      <a:srgbClr val="E7E6E6"/>
    </a:lt2>
    <a:accent1>
      <a:srgbClr val="38A781"/>
    </a:accent1>
    <a:accent2>
      <a:srgbClr val="72A4D6"/>
    </a:accent2>
    <a:accent3>
      <a:srgbClr val="C91655"/>
    </a:accent3>
    <a:accent4>
      <a:srgbClr val="F8A932"/>
    </a:accent4>
    <a:accent5>
      <a:srgbClr val="006E68"/>
    </a:accent5>
    <a:accent6>
      <a:srgbClr val="484D9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at2LC">
    <a:dk1>
      <a:sysClr val="windowText" lastClr="000000"/>
    </a:dk1>
    <a:lt1>
      <a:sysClr val="window" lastClr="FFFFFF"/>
    </a:lt1>
    <a:dk2>
      <a:srgbClr val="44546A"/>
    </a:dk2>
    <a:lt2>
      <a:srgbClr val="E7E6E6"/>
    </a:lt2>
    <a:accent1>
      <a:srgbClr val="38A781"/>
    </a:accent1>
    <a:accent2>
      <a:srgbClr val="72A4D6"/>
    </a:accent2>
    <a:accent3>
      <a:srgbClr val="C91655"/>
    </a:accent3>
    <a:accent4>
      <a:srgbClr val="F8A932"/>
    </a:accent4>
    <a:accent5>
      <a:srgbClr val="006E68"/>
    </a:accent5>
    <a:accent6>
      <a:srgbClr val="484D9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AB7CDAA6022D4A869A30C8772332D9" ma:contentTypeVersion="13" ma:contentTypeDescription="Ein neues Dokument erstellen." ma:contentTypeScope="" ma:versionID="9dccc7fae2585e210855a9f82678b578">
  <xsd:schema xmlns:xsd="http://www.w3.org/2001/XMLSchema" xmlns:xs="http://www.w3.org/2001/XMLSchema" xmlns:p="http://schemas.microsoft.com/office/2006/metadata/properties" xmlns:ns2="2d5f4e92-9fb5-4a36-a3ad-75dbe8c55630" xmlns:ns3="4dbeb626-28ca-43ce-8a79-750de7e4ee3a" targetNamespace="http://schemas.microsoft.com/office/2006/metadata/properties" ma:root="true" ma:fieldsID="ca789db58de92996bc0150dfa122c0e2" ns2:_="" ns3:_="">
    <xsd:import namespace="2d5f4e92-9fb5-4a36-a3ad-75dbe8c55630"/>
    <xsd:import namespace="4dbeb626-28ca-43ce-8a79-750de7e4ee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f4e92-9fb5-4a36-a3ad-75dbe8c55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beb626-28ca-43ce-8a79-750de7e4ee3a"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38D102-03A5-4E14-82EC-CFA1C8C29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f4e92-9fb5-4a36-a3ad-75dbe8c55630"/>
    <ds:schemaRef ds:uri="4dbeb626-28ca-43ce-8a79-750de7e4ee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71B5C0-F4A2-4478-8B33-FFD9775F2E0F}">
  <ds:schemaRefs>
    <ds:schemaRef ds:uri="http://schemas.microsoft.com/sharepoint/v3/contenttype/forms"/>
  </ds:schemaRefs>
</ds:datastoreItem>
</file>

<file path=customXml/itemProps3.xml><?xml version="1.0" encoding="utf-8"?>
<ds:datastoreItem xmlns:ds="http://schemas.openxmlformats.org/officeDocument/2006/customXml" ds:itemID="{425403EA-0C7A-4E88-AEDF-A6FCEBC7BBC2}">
  <ds:schemaRefs>
    <ds:schemaRef ds:uri="http://purl.org/dc/elements/1.1/"/>
    <ds:schemaRef ds:uri="http://schemas.microsoft.com/office/2006/metadata/properties"/>
    <ds:schemaRef ds:uri="2d5f4e92-9fb5-4a36-a3ad-75dbe8c556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dbeb626-28ca-43ce-8a79-750de7e4ee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2363</Words>
  <Application>Microsoft Office PowerPoint</Application>
  <PresentationFormat>Bildschirmpräsentation (4:3)</PresentationFormat>
  <Paragraphs>280</Paragraphs>
  <Slides>30</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30</vt:i4>
      </vt:variant>
    </vt:vector>
  </HeadingPairs>
  <TitlesOfParts>
    <vt:vector size="37" baseType="lpstr">
      <vt:lpstr>ＭＳ Ｐゴシック</vt:lpstr>
      <vt:lpstr>Arial</vt:lpstr>
      <vt:lpstr>Calibri</vt:lpstr>
      <vt:lpstr>Lucida Grande</vt:lpstr>
      <vt:lpstr>Verdana</vt:lpstr>
      <vt:lpstr>Wingdings</vt:lpstr>
      <vt:lpstr>Thème Office</vt:lpstr>
      <vt:lpstr>PowerPoint-Präsentation</vt:lpstr>
      <vt:lpstr>Municipalities play a crucial role in the transition to a low-carbon society</vt:lpstr>
      <vt:lpstr>PATH2LC project brings together municipalities on regional and international level to support them in the process</vt:lpstr>
      <vt:lpstr>Five existing networks of municipalities in five countries </vt:lpstr>
      <vt:lpstr>One part of the scientific accompanying research is the technical monitoring</vt:lpstr>
      <vt:lpstr>PowerPoint-Präsentation</vt:lpstr>
      <vt:lpstr>351 measures represent the data base</vt:lpstr>
      <vt:lpstr>A third of the measures have been fully implemented</vt:lpstr>
      <vt:lpstr>There is a clear focus on transport, renewables and lighting measures</vt:lpstr>
      <vt:lpstr>Few measures can generate large energy savings</vt:lpstr>
      <vt:lpstr>Most savings and most measures were implemented in the electricity and transport sectors</vt:lpstr>
      <vt:lpstr>For around 20% of the measures funding was received</vt:lpstr>
      <vt:lpstr>PowerPoint-Präsentation</vt:lpstr>
      <vt:lpstr>Discussion</vt:lpstr>
      <vt:lpstr>Methodological discussion and outlook</vt:lpstr>
      <vt:lpstr>Thank you. Any questions?</vt:lpstr>
      <vt:lpstr>PowerPoint-Präsentation</vt:lpstr>
      <vt:lpstr>Objectives and Procedure</vt:lpstr>
      <vt:lpstr>Structure of the questionaire</vt:lpstr>
      <vt:lpstr>First page</vt:lpstr>
      <vt:lpstr>Second Page</vt:lpstr>
      <vt:lpstr>Third Page</vt:lpstr>
      <vt:lpstr>Excel File</vt:lpstr>
      <vt:lpstr>Detailed information on Measures</vt:lpstr>
      <vt:lpstr>General Information</vt:lpstr>
      <vt:lpstr>Energy Carrier and Savings</vt:lpstr>
      <vt:lpstr>Calculation</vt:lpstr>
      <vt:lpstr>Investments</vt:lpstr>
      <vt:lpstr>PowerPoint-Präsentation</vt:lpstr>
      <vt:lpstr>Financial efficiency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Helene Bories</dc:creator>
  <cp:lastModifiedBy>Burghard, Uta</cp:lastModifiedBy>
  <cp:revision>188</cp:revision>
  <cp:lastPrinted>2019-02-05T16:48:01Z</cp:lastPrinted>
  <dcterms:created xsi:type="dcterms:W3CDTF">2021-01-21T07:09:40Z</dcterms:created>
  <dcterms:modified xsi:type="dcterms:W3CDTF">2022-09-30T06:54:30Z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0x0101005EAB7CDAA6022D4A869A30C8772332D9</vt:lpwstr>
  </property>
</Properties>
</file>